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4"/>
  </p:sldMasterIdLst>
  <p:notesMasterIdLst>
    <p:notesMasterId r:id="rId78"/>
  </p:notesMasterIdLst>
  <p:sldIdLst>
    <p:sldId id="256" r:id="rId5"/>
    <p:sldId id="257" r:id="rId6"/>
    <p:sldId id="258" r:id="rId7"/>
    <p:sldId id="259" r:id="rId8"/>
    <p:sldId id="261" r:id="rId9"/>
    <p:sldId id="264" r:id="rId10"/>
    <p:sldId id="265" r:id="rId11"/>
    <p:sldId id="266" r:id="rId12"/>
    <p:sldId id="262" r:id="rId13"/>
    <p:sldId id="267" r:id="rId14"/>
    <p:sldId id="269" r:id="rId15"/>
    <p:sldId id="270" r:id="rId16"/>
    <p:sldId id="271" r:id="rId17"/>
    <p:sldId id="276" r:id="rId18"/>
    <p:sldId id="272" r:id="rId19"/>
    <p:sldId id="273" r:id="rId20"/>
    <p:sldId id="274" r:id="rId21"/>
    <p:sldId id="277" r:id="rId22"/>
    <p:sldId id="275" r:id="rId23"/>
    <p:sldId id="278" r:id="rId24"/>
    <p:sldId id="281" r:id="rId25"/>
    <p:sldId id="279" r:id="rId26"/>
    <p:sldId id="280" r:id="rId27"/>
    <p:sldId id="285" r:id="rId28"/>
    <p:sldId id="284" r:id="rId29"/>
    <p:sldId id="282" r:id="rId30"/>
    <p:sldId id="283" r:id="rId31"/>
    <p:sldId id="286" r:id="rId32"/>
    <p:sldId id="287" r:id="rId33"/>
    <p:sldId id="290" r:id="rId34"/>
    <p:sldId id="289" r:id="rId35"/>
    <p:sldId id="292" r:id="rId36"/>
    <p:sldId id="291" r:id="rId37"/>
    <p:sldId id="294" r:id="rId38"/>
    <p:sldId id="288" r:id="rId39"/>
    <p:sldId id="295" r:id="rId40"/>
    <p:sldId id="310" r:id="rId41"/>
    <p:sldId id="296" r:id="rId42"/>
    <p:sldId id="297" r:id="rId43"/>
    <p:sldId id="309" r:id="rId44"/>
    <p:sldId id="298" r:id="rId45"/>
    <p:sldId id="302" r:id="rId46"/>
    <p:sldId id="304" r:id="rId47"/>
    <p:sldId id="305" r:id="rId48"/>
    <p:sldId id="311" r:id="rId49"/>
    <p:sldId id="306" r:id="rId50"/>
    <p:sldId id="307" r:id="rId51"/>
    <p:sldId id="308" r:id="rId52"/>
    <p:sldId id="299" r:id="rId53"/>
    <p:sldId id="301" r:id="rId54"/>
    <p:sldId id="300" r:id="rId55"/>
    <p:sldId id="303" r:id="rId56"/>
    <p:sldId id="317" r:id="rId57"/>
    <p:sldId id="312" r:id="rId58"/>
    <p:sldId id="319" r:id="rId59"/>
    <p:sldId id="313" r:id="rId60"/>
    <p:sldId id="320" r:id="rId61"/>
    <p:sldId id="314" r:id="rId62"/>
    <p:sldId id="315" r:id="rId63"/>
    <p:sldId id="316" r:id="rId64"/>
    <p:sldId id="318" r:id="rId65"/>
    <p:sldId id="330" r:id="rId66"/>
    <p:sldId id="321" r:id="rId67"/>
    <p:sldId id="322" r:id="rId68"/>
    <p:sldId id="323" r:id="rId69"/>
    <p:sldId id="324" r:id="rId70"/>
    <p:sldId id="329" r:id="rId71"/>
    <p:sldId id="332" r:id="rId72"/>
    <p:sldId id="331" r:id="rId73"/>
    <p:sldId id="325" r:id="rId74"/>
    <p:sldId id="326" r:id="rId75"/>
    <p:sldId id="327" r:id="rId76"/>
    <p:sldId id="328" r:id="rId77"/>
  </p:sldIdLst>
  <p:sldSz cx="12192000" cy="6858000"/>
  <p:notesSz cx="9939338" cy="68072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495" autoAdjust="0"/>
    <p:restoredTop sz="94796" autoAdjust="0"/>
  </p:normalViewPr>
  <p:slideViewPr>
    <p:cSldViewPr snapToGrid="0">
      <p:cViewPr varScale="1">
        <p:scale>
          <a:sx n="78" d="100"/>
          <a:sy n="78" d="100"/>
        </p:scale>
        <p:origin x="40" y="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presProps" Target="presProp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82" Type="http://schemas.openxmlformats.org/officeDocument/2006/relationships/tableStyles" Target="tableStyle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notesMaster" Target="notesMasters/notesMaster1.xml"/><Relationship Id="rId8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7509" cy="340740"/>
          </a:xfrm>
          <a:prstGeom prst="rect">
            <a:avLst/>
          </a:prstGeom>
        </p:spPr>
        <p:txBody>
          <a:bodyPr vert="horz" lIns="88313" tIns="44156" rIns="88313" bIns="44156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5630287" y="0"/>
            <a:ext cx="4307509" cy="340740"/>
          </a:xfrm>
          <a:prstGeom prst="rect">
            <a:avLst/>
          </a:prstGeom>
        </p:spPr>
        <p:txBody>
          <a:bodyPr vert="horz" lIns="88313" tIns="44156" rIns="88313" bIns="44156" rtlCol="0"/>
          <a:lstStyle>
            <a:lvl1pPr algn="r">
              <a:defRPr sz="1200"/>
            </a:lvl1pPr>
          </a:lstStyle>
          <a:p>
            <a:fld id="{F0D5A9AB-20B8-4201-944E-E5A5B7F83A13}" type="datetimeFigureOut">
              <a:rPr kumimoji="1" lang="ja-JP" altLang="en-US" smtClean="0"/>
              <a:t>2022/11/16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2927350" y="850900"/>
            <a:ext cx="4084638" cy="22971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88313" tIns="44156" rIns="88313" bIns="44156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994397" y="3276583"/>
            <a:ext cx="7950545" cy="2680287"/>
          </a:xfrm>
          <a:prstGeom prst="rect">
            <a:avLst/>
          </a:prstGeom>
        </p:spPr>
        <p:txBody>
          <a:bodyPr vert="horz" lIns="88313" tIns="44156" rIns="88313" bIns="44156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6466460"/>
            <a:ext cx="4307509" cy="340740"/>
          </a:xfrm>
          <a:prstGeom prst="rect">
            <a:avLst/>
          </a:prstGeom>
        </p:spPr>
        <p:txBody>
          <a:bodyPr vert="horz" lIns="88313" tIns="44156" rIns="88313" bIns="44156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5630287" y="6466460"/>
            <a:ext cx="4307509" cy="340740"/>
          </a:xfrm>
          <a:prstGeom prst="rect">
            <a:avLst/>
          </a:prstGeom>
        </p:spPr>
        <p:txBody>
          <a:bodyPr vert="horz" lIns="88313" tIns="44156" rIns="88313" bIns="44156" rtlCol="0" anchor="b"/>
          <a:lstStyle>
            <a:lvl1pPr algn="r">
              <a:defRPr sz="1200"/>
            </a:lvl1pPr>
          </a:lstStyle>
          <a:p>
            <a:fld id="{3DEBBAA2-50B6-48D1-87BF-02885AA6BB1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237991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EBBAA2-50B6-48D1-87BF-02885AA6BB16}" type="slidenum">
              <a:rPr kumimoji="1" lang="ja-JP" altLang="en-US" smtClean="0"/>
              <a:t>23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897439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EA023B4-63A4-8B9C-FC10-44ED5B73AE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17F65E80-07EC-FDD9-E050-1449DE6734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3446412-8B4A-A200-EE4D-6913D21862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73645-4B75-4707-8F93-AFEC30FB3739}" type="datetime1">
              <a:rPr kumimoji="1" lang="ja-JP" altLang="en-US" smtClean="0"/>
              <a:t>2022/11/16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C86469A-EFF5-B403-30CD-E51BC27B19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DED5FC1-0156-06E5-709B-D113138C8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547686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7A15D40-DB2A-457E-6366-F1CD1A9AE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724CD640-89BF-BCF1-672C-F5D88CC473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039BF65-7D2E-E899-5DF4-62CC8902B4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3185F-0988-4EC4-95AD-C342D6B8DBA5}" type="datetime1">
              <a:rPr kumimoji="1" lang="ja-JP" altLang="en-US" smtClean="0"/>
              <a:t>2022/11/16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02F175B-B447-7F0D-7029-1E480FE1D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7869ECD-B6E5-3E59-FDAF-ABF382EE63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843830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D5545839-E9A0-5F09-374F-E16D2ECE36A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9B86B053-E706-83CC-210F-7E44013760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086E541-E146-9027-3BB6-E4566F8A71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33FB63-02A7-4AFF-BD23-D6D95F4DFFC0}" type="datetime1">
              <a:rPr kumimoji="1" lang="ja-JP" altLang="en-US" smtClean="0"/>
              <a:t>2022/11/16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3D37AB3-8A53-CB41-A1F2-D57E6224DF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6336040-11E3-8C82-8A68-488A0A05E8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350268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42F1727-39B2-4BC7-138B-E22553AF3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0ADED29-D5E1-4BC4-7AC5-2CF67910AA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BF9A67D-7C4D-09C1-50AE-D813DF919A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45E55-373A-4398-AAAC-F972941BC9A4}" type="datetime1">
              <a:rPr kumimoji="1" lang="ja-JP" altLang="en-US" smtClean="0"/>
              <a:t>2022/11/16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4076E27B-A5AE-1EE2-4675-5044025833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4F37848-F232-7838-B20D-C9CB98EBE8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75755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10C5F4B-2F41-C134-62FD-EC6185D97D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5A2BAB90-AFBD-56A5-0290-3175718944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5F69110-15A7-C058-7342-E63D050BBD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D19F-A73F-48D7-9014-8AABD6EE5712}" type="datetime1">
              <a:rPr kumimoji="1" lang="ja-JP" altLang="en-US" smtClean="0"/>
              <a:t>2022/11/16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AEC1003-6C2C-7612-38B8-C3A7009D53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235F99D-1805-CE40-555A-6E781DD8D5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02648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11FEF3F-DF36-CF37-28C3-348B53164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A404D9F-0454-8B43-E7E2-ED95FE2292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940AC6C0-E1D5-553E-F33F-89C6927F1B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1A323FC0-679E-88A8-228C-EFB77E032C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6B50A-7058-4395-AB61-A5C579968481}" type="datetime1">
              <a:rPr kumimoji="1" lang="ja-JP" altLang="en-US" smtClean="0"/>
              <a:t>2022/11/16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1F2115E1-EC92-8624-ED08-4E77ECFFFE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0F3E6935-07F1-9AB8-8E24-54194D1562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989394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1A63894-09EE-E3F9-3A9F-EDEAED4B63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C74493E-72DB-7BA3-BF0A-B115A994AC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A85DC9B5-BB49-F75A-8FFB-F516B6D9EA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724B9384-EB78-9157-A913-83D06BAF1C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FC208340-0C83-F5DE-8E05-62F43F34A5A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D6DAEF17-2BE6-0925-2ABD-F6628D87A3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701F6-D33A-498F-A63F-E1F3CFCFD436}" type="datetime1">
              <a:rPr kumimoji="1" lang="ja-JP" altLang="en-US" smtClean="0"/>
              <a:t>2022/11/16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2A2EB389-E808-7807-E6DE-8A47996F07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3C631EBB-541A-9AFE-13A2-9B6CD9458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856760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7A7FA32-3C1C-7E57-8E1D-845264D0F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B189CC54-263F-66D0-7570-A97515B0DE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DF021-76D5-4E9C-9306-7252649214F1}" type="datetime1">
              <a:rPr kumimoji="1" lang="ja-JP" altLang="en-US" smtClean="0"/>
              <a:t>2022/11/16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57DE9742-7E28-4D83-664F-1E321CD194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87EEC10E-B351-3208-C364-2592B27897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132529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437BE8D3-24C1-05F7-5D97-862BA51EC1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0CC54-F83A-4855-92D7-BD7337805A39}" type="datetime1">
              <a:rPr kumimoji="1" lang="ja-JP" altLang="en-US" smtClean="0"/>
              <a:t>2022/11/16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10F0CA14-FBAE-3684-554D-C877588D3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28A4CB4-0511-0E38-0512-E4D07A643E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6902197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ECB2DF9-AFCE-594B-D391-FCDB18D76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6C98AC2-BBC3-C7E8-1DB6-1CA726131C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7DF98C10-C73D-1845-F8A1-71AD16E90D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9F8257A5-24C4-BDD1-79AF-BFBC5B3739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EE4AE-3B9B-4F76-A757-694C58221AE0}" type="datetime1">
              <a:rPr kumimoji="1" lang="ja-JP" altLang="en-US" smtClean="0"/>
              <a:t>2022/11/16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3732C3E3-6C7D-8A63-9627-FAEAE8B247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BA03D780-5956-2D2C-52B1-CD0CCDC3EE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63136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74165A6-3801-160A-8B9A-69F61B554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92406F80-5C17-8A69-90EF-065CA3DCDF9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B03A92F7-B398-E86C-2A00-C3FD96BA5B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9BF3459F-28E1-073B-5E73-A1B5510CC0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164919-E45E-44BB-93ED-993741988CCE}" type="datetime1">
              <a:rPr kumimoji="1" lang="ja-JP" altLang="en-US" smtClean="0"/>
              <a:t>2022/11/16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704DBABD-F0F8-8EF9-3856-A0D18F8B51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7107AAA8-8902-F2E7-B1BD-5B7237327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332273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EAB66C60-C469-A979-EE52-320F8CBFB7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401FB54B-B6E5-2203-947F-CC7DE89A6B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98E367E-B470-A466-31DD-4F56AAA3B3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13463E-5E0A-45D8-9724-38ADB22514D4}" type="datetime1">
              <a:rPr kumimoji="1" lang="ja-JP" altLang="en-US" smtClean="0"/>
              <a:t>2022/11/16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94914D3-59C2-DA3B-D5DA-EF2FA097B8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898B91C-096F-8D2A-46E7-B8A813BF2D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492E1D-532B-4343-855D-235CD69FFFA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279472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27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68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3.png"/><Relationship Id="rId7" Type="http://schemas.openxmlformats.org/officeDocument/2006/relationships/image" Target="../media/image78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Relationship Id="rId9" Type="http://schemas.openxmlformats.org/officeDocument/2006/relationships/image" Target="../media/image8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9.png"/><Relationship Id="rId4" Type="http://schemas.openxmlformats.org/officeDocument/2006/relationships/image" Target="../media/image98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jpg"/><Relationship Id="rId2" Type="http://schemas.openxmlformats.org/officeDocument/2006/relationships/image" Target="../media/image126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3.png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7.png"/><Relationship Id="rId4" Type="http://schemas.openxmlformats.org/officeDocument/2006/relationships/image" Target="../media/image13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2.png"/><Relationship Id="rId5" Type="http://schemas.openxmlformats.org/officeDocument/2006/relationships/image" Target="../media/image141.png"/><Relationship Id="rId4" Type="http://schemas.openxmlformats.org/officeDocument/2006/relationships/image" Target="../media/image14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6.png"/><Relationship Id="rId4" Type="http://schemas.openxmlformats.org/officeDocument/2006/relationships/image" Target="../media/image145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1.png"/><Relationship Id="rId5" Type="http://schemas.openxmlformats.org/officeDocument/2006/relationships/image" Target="../media/image150.png"/><Relationship Id="rId4" Type="http://schemas.openxmlformats.org/officeDocument/2006/relationships/image" Target="../media/image149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6.png"/><Relationship Id="rId5" Type="http://schemas.openxmlformats.org/officeDocument/2006/relationships/image" Target="../media/image155.png"/><Relationship Id="rId4" Type="http://schemas.openxmlformats.org/officeDocument/2006/relationships/image" Target="../media/image15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1.png"/><Relationship Id="rId5" Type="http://schemas.openxmlformats.org/officeDocument/2006/relationships/image" Target="../media/image160.png"/><Relationship Id="rId4" Type="http://schemas.openxmlformats.org/officeDocument/2006/relationships/image" Target="../media/image159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6.png"/><Relationship Id="rId5" Type="http://schemas.openxmlformats.org/officeDocument/2006/relationships/image" Target="../media/image165.png"/><Relationship Id="rId4" Type="http://schemas.openxmlformats.org/officeDocument/2006/relationships/image" Target="../media/image164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1.png"/><Relationship Id="rId4" Type="http://schemas.openxmlformats.org/officeDocument/2006/relationships/image" Target="../media/image170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6.png"/><Relationship Id="rId5" Type="http://schemas.openxmlformats.org/officeDocument/2006/relationships/image" Target="../media/image175.png"/><Relationship Id="rId4" Type="http://schemas.openxmlformats.org/officeDocument/2006/relationships/image" Target="../media/image174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0.png"/><Relationship Id="rId5" Type="http://schemas.openxmlformats.org/officeDocument/2006/relationships/image" Target="../media/image179.png"/><Relationship Id="rId4" Type="http://schemas.openxmlformats.org/officeDocument/2006/relationships/image" Target="../media/image178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4.png"/><Relationship Id="rId4" Type="http://schemas.openxmlformats.org/officeDocument/2006/relationships/image" Target="../media/image183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8.png"/><Relationship Id="rId4" Type="http://schemas.openxmlformats.org/officeDocument/2006/relationships/image" Target="../media/image187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1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BF0E85D-CAF9-9333-873A-F6123E5D13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1288"/>
            <a:ext cx="9144000" cy="1906587"/>
          </a:xfrm>
        </p:spPr>
        <p:txBody>
          <a:bodyPr/>
          <a:lstStyle/>
          <a:p>
            <a:r>
              <a:rPr lang="ja-JP" altLang="en-US" dirty="0"/>
              <a:t>センシング</a:t>
            </a:r>
            <a:r>
              <a:rPr kumimoji="1" lang="ja-JP" altLang="en-US" dirty="0"/>
              <a:t>進捗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2FACB63D-890B-747A-2456-A8D84CD6315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ja-JP" dirty="0"/>
              <a:t>b4</a:t>
            </a:r>
            <a:r>
              <a:rPr kumimoji="1" lang="ja-JP" altLang="en-US" dirty="0"/>
              <a:t>　高原陽太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020142C-DF19-BB04-575F-FE86FAA603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065406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E7D43E8-A6AF-36C8-CAD7-3C5B80F477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134350" cy="606425"/>
          </a:xfrm>
        </p:spPr>
        <p:txBody>
          <a:bodyPr>
            <a:normAutofit/>
          </a:bodyPr>
          <a:lstStyle/>
          <a:p>
            <a:r>
              <a:rPr kumimoji="1" lang="ja-JP" altLang="en-US" sz="2800" dirty="0"/>
              <a:t>シミュレーション結果</a:t>
            </a:r>
            <a:r>
              <a:rPr kumimoji="1" lang="en-US" altLang="ja-JP" sz="2800" dirty="0"/>
              <a:t>(</a:t>
            </a:r>
            <a:r>
              <a:rPr kumimoji="1" lang="ja-JP" altLang="en-US" sz="2800" dirty="0"/>
              <a:t>水平偏波</a:t>
            </a:r>
            <a:r>
              <a:rPr kumimoji="1" lang="en-US" altLang="ja-JP" sz="2800" dirty="0"/>
              <a:t>)</a:t>
            </a:r>
            <a:endParaRPr kumimoji="1" lang="ja-JP" altLang="en-US" sz="2800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BEB58DCA-A94D-5A89-ABF5-D16821ECFE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10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9B73321E-D76F-25A5-E90D-053497F618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152193"/>
            <a:ext cx="3272337" cy="2181558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4AA2D23C-EBD3-E808-AEFC-869693C4EC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9536" y="971550"/>
            <a:ext cx="3543303" cy="2362202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0019A1C7-B166-6200-7724-374C10600B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2839" y="1152193"/>
            <a:ext cx="3272337" cy="2181558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9817138C-57E7-57D7-07C9-181246085B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9212" y="3638217"/>
            <a:ext cx="3572374" cy="2381583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CE182B25-7315-D3B3-689F-5828D85EE86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164" y="3638218"/>
            <a:ext cx="3572373" cy="2381582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B42483D2-7978-52F0-AA43-BC66A542A5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12639" y="3638217"/>
            <a:ext cx="2572735" cy="2505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3796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080757C-2BED-2C68-8892-4CE0081BF9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763000" cy="597401"/>
          </a:xfrm>
        </p:spPr>
        <p:txBody>
          <a:bodyPr>
            <a:normAutofit/>
          </a:bodyPr>
          <a:lstStyle/>
          <a:p>
            <a:r>
              <a:rPr kumimoji="1" lang="ja-JP" altLang="en-US" sz="2800" dirty="0"/>
              <a:t>深さ</a:t>
            </a:r>
            <a:r>
              <a:rPr kumimoji="1" lang="en-US" altLang="ja-JP" sz="2800" dirty="0"/>
              <a:t>z</a:t>
            </a:r>
            <a:r>
              <a:rPr kumimoji="1" lang="ja-JP" altLang="en-US" sz="2800" dirty="0"/>
              <a:t>軸について</a:t>
            </a: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6EF69B3E-9DBF-5A73-4600-AD8DA4FEC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11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82039E7E-F2A1-4967-4476-5ADC90B3FB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921" y="1155701"/>
            <a:ext cx="3572374" cy="2381583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FC347D23-7561-8F9B-3FF7-C816DFC8DC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3295" y="1155701"/>
            <a:ext cx="3572374" cy="2381583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827D01A7-D5AB-35DA-B09E-01F1E69B18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7206" y="1155701"/>
            <a:ext cx="3572374" cy="2381583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9526A6CC-8B16-C085-BA63-66C0C8485D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002" y="3658270"/>
            <a:ext cx="3733293" cy="2488862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7131D6DC-849A-5941-0643-6F2E16C727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0257" y="3707563"/>
            <a:ext cx="3585412" cy="2390275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D2469ED7-E29E-6BCA-BB87-D4CC95C0FDC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6461" y="3600285"/>
            <a:ext cx="2443654" cy="243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401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F5E1A7F-EA62-DCE1-A680-EBCBB1E06E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557084" cy="561307"/>
          </a:xfrm>
        </p:spPr>
        <p:txBody>
          <a:bodyPr>
            <a:normAutofit/>
          </a:bodyPr>
          <a:lstStyle/>
          <a:p>
            <a:r>
              <a:rPr lang="ja-JP" altLang="en-US" sz="2800" dirty="0"/>
              <a:t>進捗状況</a:t>
            </a:r>
            <a:endParaRPr kumimoji="1" lang="ja-JP" altLang="en-US" sz="2800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93AD997A-7B6B-9B8B-A9D0-B1797ABC3E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12</a:t>
            </a:fld>
            <a:endParaRPr kumimoji="1" lang="ja-JP" altLang="en-US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1A5DC431-5D4E-04DE-0D58-30A8E446B7F1}"/>
              </a:ext>
            </a:extLst>
          </p:cNvPr>
          <p:cNvSpPr txBox="1"/>
          <p:nvPr/>
        </p:nvSpPr>
        <p:spPr>
          <a:xfrm>
            <a:off x="838200" y="1479884"/>
            <a:ext cx="9156032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/>
              <a:t>・異なる周波数ごとの電場の広がりを見ることができた</a:t>
            </a:r>
            <a:endParaRPr lang="en-US" altLang="ja-JP" sz="2400" dirty="0"/>
          </a:p>
          <a:p>
            <a:r>
              <a:rPr kumimoji="1" lang="ja-JP" altLang="en-US" sz="2400" dirty="0"/>
              <a:t>・特に垂直偏波と水平偏波での違いが確認できた</a:t>
            </a:r>
            <a:endParaRPr kumimoji="1" lang="en-US" altLang="ja-JP" sz="2400" dirty="0"/>
          </a:p>
          <a:p>
            <a:endParaRPr kumimoji="1" lang="en-US" altLang="ja-JP" sz="2400" dirty="0"/>
          </a:p>
          <a:p>
            <a:r>
              <a:rPr kumimoji="1" lang="ja-JP" altLang="en-US" sz="2800" dirty="0"/>
              <a:t>取り組み中のこと</a:t>
            </a:r>
            <a:endParaRPr kumimoji="1" lang="en-US" altLang="ja-JP" sz="2800" dirty="0"/>
          </a:p>
          <a:p>
            <a:endParaRPr lang="en-US" altLang="ja-JP" sz="2800" dirty="0"/>
          </a:p>
          <a:p>
            <a:r>
              <a:rPr kumimoji="1" lang="ja-JP" altLang="en-US" sz="2400" dirty="0"/>
              <a:t>・あくまで電場の広がりを見てるだけ</a:t>
            </a:r>
            <a:endParaRPr kumimoji="1" lang="en-US" altLang="ja-JP" sz="2400" dirty="0"/>
          </a:p>
          <a:p>
            <a:r>
              <a:rPr lang="ja-JP" altLang="en-US" sz="2400" dirty="0"/>
              <a:t>　→</a:t>
            </a:r>
            <a:r>
              <a:rPr lang="en-US" altLang="ja-JP" sz="2400" dirty="0" err="1"/>
              <a:t>gpr</a:t>
            </a:r>
            <a:r>
              <a:rPr lang="en-US" altLang="ja-JP" sz="2400" dirty="0"/>
              <a:t>(</a:t>
            </a:r>
            <a:r>
              <a:rPr lang="ja-JP" altLang="en-US" sz="2400" dirty="0"/>
              <a:t>地中レーダー</a:t>
            </a:r>
            <a:r>
              <a:rPr lang="en-US" altLang="ja-JP" sz="2400" dirty="0"/>
              <a:t>)</a:t>
            </a:r>
            <a:r>
              <a:rPr lang="ja-JP" altLang="en-US" sz="2400" dirty="0"/>
              <a:t>のように周波数領域を</a:t>
            </a:r>
            <a:endParaRPr lang="en-US" altLang="ja-JP" sz="2400" dirty="0"/>
          </a:p>
          <a:p>
            <a:r>
              <a:rPr lang="ja-JP" altLang="en-US" sz="2400" dirty="0"/>
              <a:t>　　距離に変換した</a:t>
            </a:r>
            <a:r>
              <a:rPr kumimoji="1" lang="ja-JP" altLang="en-US" sz="2400" dirty="0"/>
              <a:t>三次元データと異なる</a:t>
            </a:r>
            <a:endParaRPr kumimoji="1" lang="en-US" altLang="ja-JP" sz="2400" dirty="0"/>
          </a:p>
          <a:p>
            <a:r>
              <a:rPr lang="ja-JP" altLang="en-US" sz="2400" dirty="0"/>
              <a:t>・</a:t>
            </a:r>
            <a:r>
              <a:rPr lang="en-US" altLang="ja-JP" sz="2400" dirty="0"/>
              <a:t>C</a:t>
            </a:r>
            <a:r>
              <a:rPr lang="ja-JP" altLang="en-US" sz="2400" dirty="0"/>
              <a:t>言語で書かれているオープンソースなので</a:t>
            </a:r>
            <a:endParaRPr lang="en-US" altLang="ja-JP" sz="2400" dirty="0"/>
          </a:p>
          <a:p>
            <a:r>
              <a:rPr kumimoji="1" lang="ja-JP" altLang="en-US" sz="2400" dirty="0"/>
              <a:t>　自分で</a:t>
            </a:r>
            <a:r>
              <a:rPr lang="ja-JP" altLang="en-US" sz="2400" dirty="0"/>
              <a:t>測定装置と同じデータ形式で出力できる</a:t>
            </a:r>
            <a:endParaRPr lang="en-US" altLang="ja-JP" sz="2400" dirty="0"/>
          </a:p>
          <a:p>
            <a:r>
              <a:rPr kumimoji="1" lang="ja-JP" altLang="en-US" sz="2400" dirty="0"/>
              <a:t>　よう書き換えようとしている</a:t>
            </a:r>
            <a:endParaRPr kumimoji="1" lang="en-US" altLang="ja-JP" sz="2400" dirty="0"/>
          </a:p>
          <a:p>
            <a:r>
              <a:rPr lang="ja-JP" altLang="en-US" sz="2400" dirty="0"/>
              <a:t>→その上で測定データと比較する</a:t>
            </a:r>
            <a:endParaRPr kumimoji="1" lang="en-US" altLang="ja-JP" sz="2400" dirty="0"/>
          </a:p>
        </p:txBody>
      </p:sp>
      <p:pic>
        <p:nvPicPr>
          <p:cNvPr id="15" name="図 14">
            <a:extLst>
              <a:ext uri="{FF2B5EF4-FFF2-40B4-BE49-F238E27FC236}">
                <a16:creationId xmlns:a16="http://schemas.microsoft.com/office/drawing/2014/main" id="{7C7C18A2-7F0D-3622-14DB-972B85C099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6779" y="2004390"/>
            <a:ext cx="3902243" cy="3756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677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F17EFAA-2AF6-A238-B4BA-D3894884F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Ansys HFSS</a:t>
            </a:r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BB09157-CCC7-34B6-90BB-950D2A88DB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13</a:t>
            </a:fld>
            <a:endParaRPr kumimoji="1" lang="ja-JP" altLang="en-US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2CD5F67-2823-4D3C-DBB9-B41D4B72E013}"/>
              </a:ext>
            </a:extLst>
          </p:cNvPr>
          <p:cNvSpPr txBox="1"/>
          <p:nvPr/>
        </p:nvSpPr>
        <p:spPr>
          <a:xfrm>
            <a:off x="850231" y="2038398"/>
            <a:ext cx="598370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/>
              <a:t>・電磁界シミュレーションソフト</a:t>
            </a:r>
            <a:endParaRPr kumimoji="1" lang="en-US" altLang="ja-JP" sz="2400" dirty="0"/>
          </a:p>
          <a:p>
            <a:r>
              <a:rPr lang="ja-JP" altLang="en-US" sz="2400" dirty="0"/>
              <a:t>・有限要素法を用いて電磁界解析</a:t>
            </a:r>
            <a:endParaRPr lang="en-US" altLang="ja-JP" sz="2400" dirty="0"/>
          </a:p>
          <a:p>
            <a:r>
              <a:rPr lang="ja-JP" altLang="en-US" sz="2400" dirty="0"/>
              <a:t>・</a:t>
            </a:r>
            <a:r>
              <a:rPr lang="en-US" altLang="ja-JP" sz="2400" b="0" i="0" dirty="0">
                <a:solidFill>
                  <a:srgbClr val="000000"/>
                </a:solidFill>
                <a:effectLst/>
                <a:latin typeface="Lucida Grande"/>
              </a:rPr>
              <a:t>S/Y/Z</a:t>
            </a:r>
            <a:r>
              <a:rPr lang="ja-JP" altLang="en-US" sz="2400" b="0" i="0" dirty="0">
                <a:solidFill>
                  <a:srgbClr val="000000"/>
                </a:solidFill>
                <a:effectLst/>
                <a:latin typeface="Lucida Grande"/>
              </a:rPr>
              <a:t>パラメータや放射特性、電磁界分　布を行える</a:t>
            </a:r>
          </a:p>
          <a:p>
            <a:endParaRPr kumimoji="1" lang="ja-JP" altLang="en-US" sz="2400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FAFA374A-4241-E491-9B7A-C6CE0A43E0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5177" y="3296652"/>
            <a:ext cx="6728623" cy="2747782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925A54A-AC5F-4A27-EE63-49A93EE9435B}"/>
              </a:ext>
            </a:extLst>
          </p:cNvPr>
          <p:cNvSpPr txBox="1"/>
          <p:nvPr/>
        </p:nvSpPr>
        <p:spPr>
          <a:xfrm>
            <a:off x="4740442" y="6219523"/>
            <a:ext cx="6613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[1]https://www.cybernet.co.jp/ansys/product/lineup/hfss/</a:t>
            </a:r>
            <a:endParaRPr kumimoji="1" lang="ja-JP" altLang="en-US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D404078E-4CC1-0ADB-7AC0-04BFA1345B53}"/>
              </a:ext>
            </a:extLst>
          </p:cNvPr>
          <p:cNvSpPr txBox="1"/>
          <p:nvPr/>
        </p:nvSpPr>
        <p:spPr>
          <a:xfrm>
            <a:off x="469232" y="3850106"/>
            <a:ext cx="399448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/>
              <a:t>・</a:t>
            </a:r>
            <a:r>
              <a:rPr lang="en-US" altLang="ja-JP" sz="2400" b="0" i="0" dirty="0">
                <a:solidFill>
                  <a:srgbClr val="000000"/>
                </a:solidFill>
                <a:effectLst/>
                <a:latin typeface="Lucida Grande"/>
              </a:rPr>
              <a:t>Adaptive Auto Mesh</a:t>
            </a:r>
            <a:r>
              <a:rPr lang="ja-JP" altLang="en-US" sz="2400" b="0" i="0" dirty="0">
                <a:solidFill>
                  <a:srgbClr val="000000"/>
                </a:solidFill>
                <a:effectLst/>
                <a:latin typeface="Lucida Grande"/>
              </a:rPr>
              <a:t>機能は、電磁界解析と同時にメッシュの最適化を行うアルゴリズムにより、複雑な電磁界現象に対して効率よくメッシュを作成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3633015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0F7E2DC-5DDB-4927-5481-FB8FF6B2C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有限要素法</a:t>
            </a: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5226F43D-41AD-B906-17CA-F88936BF0F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14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3E867EBC-80A5-F102-691D-62F656D82D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070" y="1527229"/>
            <a:ext cx="4527051" cy="3947140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6F8F9DD2-1D2E-7522-EC8F-74373B6B68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4484" y="1527229"/>
            <a:ext cx="3781953" cy="2238687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E44B1D7F-C39D-B137-6272-92A76D958EDF}"/>
              </a:ext>
            </a:extLst>
          </p:cNvPr>
          <p:cNvSpPr txBox="1"/>
          <p:nvPr/>
        </p:nvSpPr>
        <p:spPr>
          <a:xfrm>
            <a:off x="5811864" y="4277532"/>
            <a:ext cx="585006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/>
              <a:t>・構造物を複数の有限個の要素に分割して解析</a:t>
            </a:r>
            <a:endParaRPr kumimoji="1" lang="en-US" altLang="ja-JP" sz="2400" dirty="0"/>
          </a:p>
          <a:p>
            <a:r>
              <a:rPr lang="ja-JP" altLang="en-US" sz="2400" dirty="0"/>
              <a:t>・メッシュは細かくするほど、計算精度が良くなるが解析時間は長くなる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9168452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54D60B5-59F7-B03E-8CAE-19729399BC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05685"/>
          </a:xfrm>
        </p:spPr>
        <p:txBody>
          <a:bodyPr>
            <a:normAutofit/>
          </a:bodyPr>
          <a:lstStyle/>
          <a:p>
            <a:r>
              <a:rPr kumimoji="1" lang="ja-JP" altLang="en-US" dirty="0"/>
              <a:t>シミュレーション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69E904E-E3DF-7F62-4D25-F6A75D5A43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15</a:t>
            </a:fld>
            <a:endParaRPr kumimoji="1" lang="ja-JP" altLang="en-US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276CF532-58DE-190F-33F3-2CA6A00AA6FB}"/>
              </a:ext>
            </a:extLst>
          </p:cNvPr>
          <p:cNvSpPr txBox="1"/>
          <p:nvPr/>
        </p:nvSpPr>
        <p:spPr>
          <a:xfrm>
            <a:off x="118989" y="1756611"/>
            <a:ext cx="902501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/>
              <a:t>・送信と受信用の</a:t>
            </a:r>
            <a:r>
              <a:rPr lang="en-US" altLang="ja-JP" sz="2400" dirty="0"/>
              <a:t>Tx-Rx</a:t>
            </a:r>
            <a:r>
              <a:rPr lang="ja-JP" altLang="en-US" sz="2400" dirty="0"/>
              <a:t>アンテナ</a:t>
            </a:r>
            <a:r>
              <a:rPr lang="en-US" altLang="ja-JP" sz="2400" dirty="0"/>
              <a:t>(5cm</a:t>
            </a:r>
            <a:r>
              <a:rPr lang="ja-JP" altLang="en-US" sz="2400" dirty="0"/>
              <a:t>間隔</a:t>
            </a:r>
            <a:r>
              <a:rPr lang="en-US" altLang="ja-JP" sz="2400" dirty="0"/>
              <a:t>)</a:t>
            </a:r>
          </a:p>
          <a:p>
            <a:r>
              <a:rPr kumimoji="1" lang="ja-JP" altLang="en-US" sz="2400" dirty="0"/>
              <a:t>・空気中</a:t>
            </a:r>
            <a:r>
              <a:rPr kumimoji="1" lang="en-US" altLang="ja-JP" sz="2400" dirty="0"/>
              <a:t>(</a:t>
            </a:r>
            <a:r>
              <a:rPr kumimoji="1" lang="ja-JP" altLang="en-US" sz="2400" dirty="0"/>
              <a:t>図では薄青色</a:t>
            </a:r>
            <a:r>
              <a:rPr kumimoji="1" lang="en-US" altLang="ja-JP" sz="2400" dirty="0"/>
              <a:t>)</a:t>
            </a:r>
            <a:r>
              <a:rPr kumimoji="1" lang="ja-JP" altLang="en-US" sz="2400" dirty="0"/>
              <a:t>について</a:t>
            </a:r>
            <a:r>
              <a:rPr lang="en-US" altLang="ja-JP" sz="2400" dirty="0"/>
              <a:t>1-11GHz(</a:t>
            </a:r>
            <a:r>
              <a:rPr lang="ja-JP" altLang="en-US" sz="2400" dirty="0"/>
              <a:t>装置と同じ周波数</a:t>
            </a:r>
            <a:r>
              <a:rPr lang="en-US" altLang="ja-JP" sz="2400" dirty="0"/>
              <a:t>)</a:t>
            </a:r>
            <a:r>
              <a:rPr lang="ja-JP" altLang="en-US" sz="2400" dirty="0"/>
              <a:t>にして</a:t>
            </a:r>
            <a:r>
              <a:rPr lang="en-US" altLang="ja-JP" sz="2400" dirty="0"/>
              <a:t>S21</a:t>
            </a:r>
            <a:r>
              <a:rPr lang="ja-JP" altLang="en-US" sz="2400" dirty="0"/>
              <a:t>パラメータの測定を行った</a:t>
            </a:r>
            <a:endParaRPr lang="en-US" altLang="ja-JP" sz="2400" dirty="0"/>
          </a:p>
          <a:p>
            <a:endParaRPr kumimoji="1" lang="ja-JP" altLang="en-US" sz="2400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4A96A026-AD8A-BC03-6118-8C3668CAE0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0221" y="2656542"/>
            <a:ext cx="7051832" cy="3635974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F8AF39A5-C3EA-03A0-2AB4-56C454755E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01751"/>
            <a:ext cx="4775411" cy="2303586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22552CAF-72B0-A035-679A-985597DC474D}"/>
              </a:ext>
            </a:extLst>
          </p:cNvPr>
          <p:cNvSpPr txBox="1"/>
          <p:nvPr/>
        </p:nvSpPr>
        <p:spPr>
          <a:xfrm>
            <a:off x="455311" y="3075347"/>
            <a:ext cx="357526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800" dirty="0"/>
              <a:t>・境界条件を</a:t>
            </a:r>
            <a:r>
              <a:rPr kumimoji="1" lang="en-US" altLang="ja-JP" sz="1800" dirty="0"/>
              <a:t>Radiation</a:t>
            </a:r>
          </a:p>
          <a:p>
            <a:r>
              <a:rPr lang="ja-JP" altLang="en-US" sz="1800" dirty="0"/>
              <a:t>　→設定面に届いた電磁波をそのまま放射する</a:t>
            </a:r>
            <a:endParaRPr lang="en-US" altLang="ja-JP" sz="1800" dirty="0"/>
          </a:p>
          <a:p>
            <a:r>
              <a:rPr kumimoji="1" lang="ja-JP" altLang="en-US" sz="1800" dirty="0"/>
              <a:t>　→反射なし</a:t>
            </a:r>
            <a:endParaRPr kumimoji="1" lang="en-US" altLang="ja-JP" sz="1800" dirty="0"/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7777472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7BDB4E9-1555-B7A2-EBF4-1B9C8050DB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結果</a:t>
            </a:r>
            <a:r>
              <a:rPr lang="en-US" altLang="ja-JP" dirty="0"/>
              <a:t>(S21)</a:t>
            </a:r>
            <a:endParaRPr kumimoji="1" lang="ja-JP" altLang="en-US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8CCEC353-1F83-CFF4-5BCA-31F04F914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16</a:t>
            </a:fld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C0D4476A-3F90-DD38-F05D-92E6389317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42661"/>
            <a:ext cx="6328611" cy="3773226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4BD86B76-8FAB-75FA-20F5-80FFABB1D4AE}"/>
              </a:ext>
            </a:extLst>
          </p:cNvPr>
          <p:cNvSpPr txBox="1"/>
          <p:nvPr/>
        </p:nvSpPr>
        <p:spPr>
          <a:xfrm>
            <a:off x="6894095" y="3784726"/>
            <a:ext cx="506529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ja-JP" sz="2000" dirty="0"/>
          </a:p>
          <a:p>
            <a:endParaRPr kumimoji="1" lang="en-US" altLang="ja-JP" sz="2000" dirty="0"/>
          </a:p>
          <a:p>
            <a:r>
              <a:rPr kumimoji="1" lang="ja-JP" altLang="en-US" sz="2000" dirty="0"/>
              <a:t>・時間がかかりすぎる</a:t>
            </a:r>
            <a:endParaRPr lang="en-US" altLang="ja-JP" sz="2000" dirty="0"/>
          </a:p>
          <a:p>
            <a:r>
              <a:rPr kumimoji="1" lang="ja-JP" altLang="en-US" sz="2000" dirty="0"/>
              <a:t>　</a:t>
            </a:r>
            <a:r>
              <a:rPr kumimoji="1" lang="en-US" altLang="ja-JP" sz="2000" dirty="0"/>
              <a:t>1.</a:t>
            </a:r>
            <a:r>
              <a:rPr kumimoji="1" lang="ja-JP" altLang="en-US" sz="2000" dirty="0"/>
              <a:t>メッシュ、収束条件が細かすぎる？</a:t>
            </a:r>
            <a:endParaRPr kumimoji="1" lang="en-US" altLang="ja-JP" sz="2000" dirty="0"/>
          </a:p>
          <a:p>
            <a:r>
              <a:rPr kumimoji="1" lang="ja-JP" altLang="en-US" sz="2000" dirty="0"/>
              <a:t>　</a:t>
            </a:r>
            <a:r>
              <a:rPr kumimoji="1" lang="en-US" altLang="ja-JP" sz="2000" dirty="0"/>
              <a:t>2.</a:t>
            </a:r>
            <a:r>
              <a:rPr kumimoji="1" lang="ja-JP" altLang="en-US" sz="2000" dirty="0"/>
              <a:t>周波数のステップ数が細かい？</a:t>
            </a:r>
            <a:endParaRPr kumimoji="1" lang="en-US" altLang="ja-JP" sz="2000" dirty="0"/>
          </a:p>
          <a:p>
            <a:r>
              <a:rPr lang="ja-JP" altLang="en-US" sz="2000" dirty="0"/>
              <a:t>　</a:t>
            </a:r>
            <a:r>
              <a:rPr lang="en-US" altLang="ja-JP" sz="2000" dirty="0"/>
              <a:t>3.</a:t>
            </a:r>
            <a:r>
              <a:rPr lang="ja-JP" altLang="en-US" sz="2000" dirty="0"/>
              <a:t>アンテナの導体部分のメッシュが複雑だからか</a:t>
            </a:r>
            <a:endParaRPr lang="en-US" altLang="ja-JP" sz="2000" dirty="0"/>
          </a:p>
          <a:p>
            <a:r>
              <a:rPr kumimoji="1" lang="ja-JP" altLang="en-US" sz="2000" dirty="0"/>
              <a:t>　→より簡易的なパッチアンテナで試してみる</a:t>
            </a: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B5CAB76C-7C98-BCA4-7743-66DBE435EDF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476"/>
          <a:stretch/>
        </p:blipFill>
        <p:spPr>
          <a:xfrm>
            <a:off x="6529501" y="365125"/>
            <a:ext cx="5553850" cy="3609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3853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86C5745-C969-75E1-26CA-DB2A5F016C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パッチアンテナでの測定</a:t>
            </a: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F2787398-DB1E-ED9C-E54F-5E6ACC00B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17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68219B58-4B6D-D5F3-C58F-6675CBD07D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3021" y="3111116"/>
            <a:ext cx="6468979" cy="3746884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7DF77868-5EA8-7763-44FF-C0FBA40B05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5140"/>
            <a:ext cx="5329989" cy="2911753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140A481D-4FD7-05C2-5EEC-488807CC0DB5}"/>
              </a:ext>
            </a:extLst>
          </p:cNvPr>
          <p:cNvSpPr txBox="1"/>
          <p:nvPr/>
        </p:nvSpPr>
        <p:spPr>
          <a:xfrm>
            <a:off x="5723020" y="1690688"/>
            <a:ext cx="64689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/>
              <a:t>・パッチアンテナで代替</a:t>
            </a:r>
            <a:endParaRPr kumimoji="1" lang="en-US" altLang="ja-JP" sz="2400" dirty="0"/>
          </a:p>
          <a:p>
            <a:r>
              <a:rPr lang="ja-JP" altLang="en-US" sz="2400" dirty="0"/>
              <a:t>　→測定条件を全く同じにして</a:t>
            </a:r>
            <a:r>
              <a:rPr lang="en-US" altLang="ja-JP" sz="2400" dirty="0"/>
              <a:t>S</a:t>
            </a:r>
            <a:r>
              <a:rPr lang="ja-JP" altLang="en-US" sz="2400" dirty="0"/>
              <a:t>パラメータを比較してどれだけ近くなるか検証</a:t>
            </a:r>
            <a:endParaRPr kumimoji="1" lang="en-US" altLang="ja-JP" sz="2400" dirty="0"/>
          </a:p>
        </p:txBody>
      </p:sp>
    </p:spTree>
    <p:extLst>
      <p:ext uri="{BB962C8B-B14F-4D97-AF65-F5344CB8AC3E}">
        <p14:creationId xmlns:p14="http://schemas.microsoft.com/office/powerpoint/2010/main" val="14414558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3D3E2A2-5014-FB8D-D1A0-8561D772A9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結果</a:t>
            </a: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A50739F2-D638-0666-4144-98B98EDD8E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18</a:t>
            </a:fld>
            <a:endParaRPr kumimoji="1" lang="ja-JP" altLang="en-US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B0FDA27E-425D-84CA-17DE-BADD33C174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60966"/>
            <a:ext cx="5235519" cy="3102369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A6B0B702-20BA-57C5-2362-6EE8A16A6B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3456" y="1360966"/>
            <a:ext cx="5333456" cy="3102369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65740081-9A2E-2877-D898-E96238EF376E}"/>
              </a:ext>
            </a:extLst>
          </p:cNvPr>
          <p:cNvSpPr txBox="1"/>
          <p:nvPr/>
        </p:nvSpPr>
        <p:spPr>
          <a:xfrm>
            <a:off x="3019926" y="4788569"/>
            <a:ext cx="95771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左：実際のアンテナ　右：パッチアンテナ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E8ED8A86-24E4-ADF7-695D-E70DDC222573}"/>
              </a:ext>
            </a:extLst>
          </p:cNvPr>
          <p:cNvSpPr txBox="1"/>
          <p:nvPr/>
        </p:nvSpPr>
        <p:spPr>
          <a:xfrm>
            <a:off x="445168" y="5366084"/>
            <a:ext cx="88913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・大分測定結果は異なった</a:t>
            </a:r>
            <a:r>
              <a:rPr kumimoji="1" lang="en-US" altLang="ja-JP" dirty="0"/>
              <a:t>(</a:t>
            </a:r>
            <a:r>
              <a:rPr kumimoji="1" lang="ja-JP" altLang="en-US" dirty="0"/>
              <a:t>アンテナ変えるのはまずそう</a:t>
            </a:r>
            <a:r>
              <a:rPr kumimoji="1" lang="en-US" altLang="ja-JP" dirty="0"/>
              <a:t>)</a:t>
            </a:r>
          </a:p>
          <a:p>
            <a:r>
              <a:rPr lang="ja-JP" altLang="en-US" dirty="0"/>
              <a:t>・時間：</a:t>
            </a:r>
            <a:r>
              <a:rPr lang="en-US" altLang="ja-JP" dirty="0"/>
              <a:t>1</a:t>
            </a:r>
            <a:r>
              <a:rPr lang="ja-JP" altLang="en-US" dirty="0"/>
              <a:t>時間半かかった→</a:t>
            </a:r>
            <a:r>
              <a:rPr lang="en-US" altLang="ja-JP" dirty="0"/>
              <a:t>40</a:t>
            </a:r>
            <a:r>
              <a:rPr lang="ja-JP" altLang="en-US" dirty="0"/>
              <a:t>分くらいになった</a:t>
            </a:r>
            <a:r>
              <a:rPr lang="en-US" altLang="ja-JP" dirty="0"/>
              <a:t>(</a:t>
            </a:r>
            <a:r>
              <a:rPr lang="ja-JP" altLang="en-US" dirty="0"/>
              <a:t>アンテナの細かさはありそう</a:t>
            </a:r>
            <a:r>
              <a:rPr lang="en-US" altLang="ja-JP" dirty="0"/>
              <a:t>)</a:t>
            </a:r>
          </a:p>
          <a:p>
            <a:r>
              <a:rPr kumimoji="1" lang="ja-JP" altLang="en-US" dirty="0"/>
              <a:t>・それでも時間かかる→解析する体積が大きいから？</a:t>
            </a:r>
            <a:r>
              <a:rPr kumimoji="1" lang="en-US" altLang="ja-JP" dirty="0"/>
              <a:t>O(N^3)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497367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A127847-F1B8-5B68-0C0A-FBD6B78196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9907"/>
          </a:xfrm>
        </p:spPr>
        <p:txBody>
          <a:bodyPr/>
          <a:lstStyle/>
          <a:p>
            <a:r>
              <a:rPr kumimoji="1" lang="ja-JP" altLang="en-US" dirty="0"/>
              <a:t>結果</a:t>
            </a: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7725D273-FD96-50AC-68B0-7475FC0FEF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19</a:t>
            </a:fld>
            <a:endParaRPr kumimoji="1" lang="ja-JP" altLang="en-US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D232202B-E778-2218-892D-8D27C2F63C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155032"/>
            <a:ext cx="2563575" cy="4808913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DCA5F765-5E98-78B5-10CC-89482C4EAE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3268" y="1155032"/>
            <a:ext cx="2930980" cy="4808913"/>
          </a:xfrm>
          <a:prstGeom prst="rect">
            <a:avLst/>
          </a:prstGeom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FF1CCEF2-357B-2C52-0225-7B6A3CA49D83}"/>
              </a:ext>
            </a:extLst>
          </p:cNvPr>
          <p:cNvSpPr txBox="1"/>
          <p:nvPr/>
        </p:nvSpPr>
        <p:spPr>
          <a:xfrm>
            <a:off x="565483" y="6304547"/>
            <a:ext cx="5402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左：周波数ー振幅　　　　右：周波数ー位相</a:t>
            </a:r>
            <a:endParaRPr kumimoji="1" lang="en-US" altLang="ja-JP" dirty="0"/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6F6244A3-07F9-CAD1-9EB9-3A4A8355AA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8141" y="1155032"/>
            <a:ext cx="5458348" cy="2993775"/>
          </a:xfrm>
          <a:prstGeom prst="rect">
            <a:avLst/>
          </a:prstGeom>
        </p:spPr>
      </p:pic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D9A407F5-0D0C-189C-EA37-CCD1B138836F}"/>
              </a:ext>
            </a:extLst>
          </p:cNvPr>
          <p:cNvSpPr txBox="1"/>
          <p:nvPr/>
        </p:nvSpPr>
        <p:spPr>
          <a:xfrm>
            <a:off x="6688141" y="4271211"/>
            <a:ext cx="515093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・測定装置と同じ形式でデータがとれた</a:t>
            </a:r>
            <a:endParaRPr kumimoji="1" lang="en-US" altLang="ja-JP" dirty="0"/>
          </a:p>
          <a:p>
            <a:r>
              <a:rPr lang="ja-JP" altLang="en-US" dirty="0"/>
              <a:t>　</a:t>
            </a:r>
            <a:r>
              <a:rPr lang="en-US" altLang="ja-JP" dirty="0"/>
              <a:t>(</a:t>
            </a:r>
            <a:r>
              <a:rPr lang="ja-JP" altLang="en-US" dirty="0"/>
              <a:t>周波数間隔異なる、アンテナ動かしてないけど</a:t>
            </a:r>
            <a:r>
              <a:rPr lang="en-US" altLang="ja-JP" dirty="0"/>
              <a:t>)</a:t>
            </a:r>
          </a:p>
          <a:p>
            <a:r>
              <a:rPr kumimoji="1" lang="ja-JP" altLang="en-US" dirty="0"/>
              <a:t>・実際と全く同じようにシミュレーションしたら一日以上かかりそう</a:t>
            </a:r>
          </a:p>
        </p:txBody>
      </p:sp>
    </p:spTree>
    <p:extLst>
      <p:ext uri="{BB962C8B-B14F-4D97-AF65-F5344CB8AC3E}">
        <p14:creationId xmlns:p14="http://schemas.microsoft.com/office/powerpoint/2010/main" val="9859698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C4BEEA4-1057-40C1-70CC-E8F8E8DA6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44550"/>
          </a:xfrm>
        </p:spPr>
        <p:txBody>
          <a:bodyPr>
            <a:normAutofit/>
          </a:bodyPr>
          <a:lstStyle/>
          <a:p>
            <a:r>
              <a:rPr lang="ja-JP" altLang="en-US" sz="2800" dirty="0"/>
              <a:t>今までやってきたこと</a:t>
            </a:r>
            <a:endParaRPr kumimoji="1" lang="ja-JP" altLang="en-US" sz="2800" dirty="0"/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031DFCA8-808D-1C30-98CD-5E067FEE25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825" b="19015"/>
          <a:stretch/>
        </p:blipFill>
        <p:spPr>
          <a:xfrm>
            <a:off x="123824" y="1000474"/>
            <a:ext cx="5819775" cy="2990850"/>
          </a:xfrm>
        </p:spPr>
      </p:pic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BEAA99E8-D587-3FFB-FC26-9124D12AB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2</a:t>
            </a:fld>
            <a:endParaRPr kumimoji="1" lang="ja-JP" altLang="en-US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57FCE7F9-FF43-DEE1-4D1A-621043EB60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976" y="3991324"/>
            <a:ext cx="4402924" cy="3153174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C69240C7-3EA3-A50F-FB58-E0FDAAD5056F}"/>
              </a:ext>
            </a:extLst>
          </p:cNvPr>
          <p:cNvSpPr txBox="1"/>
          <p:nvPr/>
        </p:nvSpPr>
        <p:spPr>
          <a:xfrm>
            <a:off x="6629399" y="1438274"/>
            <a:ext cx="465772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</a:t>
            </a:r>
            <a:r>
              <a:rPr kumimoji="1" lang="en-US" altLang="ja-JP" dirty="0" err="1"/>
              <a:t>vna</a:t>
            </a:r>
            <a:r>
              <a:rPr kumimoji="1" lang="en-US" altLang="ja-JP" dirty="0"/>
              <a:t>(</a:t>
            </a:r>
            <a:r>
              <a:rPr kumimoji="1" lang="ja-JP" altLang="en-US" dirty="0"/>
              <a:t>ベクトルネットワークアナライザ</a:t>
            </a:r>
            <a:r>
              <a:rPr kumimoji="1" lang="en-US" altLang="ja-JP" dirty="0"/>
              <a:t>)</a:t>
            </a:r>
            <a:r>
              <a:rPr kumimoji="1" lang="ja-JP" altLang="en-US" dirty="0"/>
              <a:t>を使ってデータを取る</a:t>
            </a:r>
            <a:endParaRPr kumimoji="1" lang="en-US" altLang="ja-JP" dirty="0"/>
          </a:p>
          <a:p>
            <a:r>
              <a:rPr lang="ja-JP" altLang="en-US" dirty="0"/>
              <a:t>→</a:t>
            </a:r>
            <a:r>
              <a:rPr lang="en-US" altLang="ja-JP" dirty="0"/>
              <a:t>(</a:t>
            </a:r>
            <a:r>
              <a:rPr lang="en-US" altLang="ja-JP" dirty="0" err="1"/>
              <a:t>x,y</a:t>
            </a:r>
            <a:r>
              <a:rPr lang="en-US" altLang="ja-JP" dirty="0"/>
              <a:t>)</a:t>
            </a:r>
            <a:r>
              <a:rPr lang="ja-JP" altLang="en-US" dirty="0"/>
              <a:t>とそれぞれの周波数領域による</a:t>
            </a:r>
            <a:r>
              <a:rPr kumimoji="1" lang="ja-JP" altLang="en-US" dirty="0"/>
              <a:t>三　　</a:t>
            </a:r>
            <a:r>
              <a:rPr lang="ja-JP" altLang="en-US" dirty="0"/>
              <a:t>　　　</a:t>
            </a:r>
            <a:r>
              <a:rPr kumimoji="1" lang="ja-JP" altLang="en-US" dirty="0"/>
              <a:t>次元データ</a:t>
            </a:r>
            <a:endParaRPr kumimoji="1" lang="en-US" altLang="ja-JP" dirty="0"/>
          </a:p>
          <a:p>
            <a:r>
              <a:rPr lang="ja-JP" altLang="en-US" dirty="0"/>
              <a:t>・データ考察する</a:t>
            </a:r>
            <a:endParaRPr lang="en-US" altLang="ja-JP" dirty="0"/>
          </a:p>
          <a:p>
            <a:endParaRPr kumimoji="1" lang="en-US" altLang="ja-JP" dirty="0"/>
          </a:p>
          <a:p>
            <a:r>
              <a:rPr lang="ja-JP" altLang="en-US" dirty="0"/>
              <a:t>→・与えられたデータの結果が何によるのかわからない</a:t>
            </a:r>
            <a:endParaRPr lang="en-US" altLang="ja-JP" dirty="0"/>
          </a:p>
          <a:p>
            <a:r>
              <a:rPr lang="ja-JP" altLang="en-US" dirty="0"/>
              <a:t>・ちゃんとデータを取れている気がしない</a:t>
            </a:r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437377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 descr="グラフ, 等高線グラフ&#10;&#10;自動的に生成された説明">
            <a:extLst>
              <a:ext uri="{FF2B5EF4-FFF2-40B4-BE49-F238E27FC236}">
                <a16:creationId xmlns:a16="http://schemas.microsoft.com/office/drawing/2014/main" id="{7C4A9FA8-BA7E-FF1A-FD9D-0DC32AB81C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572"/>
          <a:stretch/>
        </p:blipFill>
        <p:spPr>
          <a:xfrm>
            <a:off x="-1" y="0"/>
            <a:ext cx="12230301" cy="3881120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48E86479-A38C-3734-C9CA-56A3848C1810}"/>
              </a:ext>
            </a:extLst>
          </p:cNvPr>
          <p:cNvSpPr txBox="1"/>
          <p:nvPr/>
        </p:nvSpPr>
        <p:spPr>
          <a:xfrm>
            <a:off x="3261360" y="4165600"/>
            <a:ext cx="75793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 dirty="0"/>
              <a:t>振幅、</a:t>
            </a:r>
            <a:r>
              <a:rPr lang="en-US" altLang="ja-JP" sz="3200" dirty="0" err="1"/>
              <a:t>db</a:t>
            </a:r>
            <a:r>
              <a:rPr lang="ja-JP" altLang="en-US" sz="3200" dirty="0"/>
              <a:t>表示した振幅、位相</a:t>
            </a:r>
            <a:endParaRPr kumimoji="1" lang="ja-JP" altLang="en-US" sz="3200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8510E1D2-E116-1D9C-1A17-147CC8077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20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110025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, レーダー チャート&#10;&#10;自動的に生成された説明">
            <a:extLst>
              <a:ext uri="{FF2B5EF4-FFF2-40B4-BE49-F238E27FC236}">
                <a16:creationId xmlns:a16="http://schemas.microsoft.com/office/drawing/2014/main" id="{620500F1-3548-3333-E3B7-0CE4D93604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38" y="0"/>
            <a:ext cx="6521668" cy="4235669"/>
          </a:xfrm>
          <a:prstGeom prst="rect">
            <a:avLst/>
          </a:prstGeom>
        </p:spPr>
      </p:pic>
      <p:pic>
        <p:nvPicPr>
          <p:cNvPr id="5" name="図 4" descr="グラフ, 折れ線グラフ&#10;&#10;自動的に生成された説明">
            <a:extLst>
              <a:ext uri="{FF2B5EF4-FFF2-40B4-BE49-F238E27FC236}">
                <a16:creationId xmlns:a16="http://schemas.microsoft.com/office/drawing/2014/main" id="{FC9CD0CE-6AAF-71B1-39AC-5A940569F7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6094" y="2895600"/>
            <a:ext cx="6425268" cy="3962400"/>
          </a:xfrm>
          <a:prstGeom prst="rect">
            <a:avLst/>
          </a:prstGeom>
        </p:spPr>
      </p:pic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786932A7-6F9D-A6AC-1788-82445754E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21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861738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, 折れ線グラフ&#10;&#10;自動的に生成された説明">
            <a:extLst>
              <a:ext uri="{FF2B5EF4-FFF2-40B4-BE49-F238E27FC236}">
                <a16:creationId xmlns:a16="http://schemas.microsoft.com/office/drawing/2014/main" id="{08733A18-3909-6F14-2ACC-12D1B8FC94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05598"/>
            <a:ext cx="6026832" cy="3771074"/>
          </a:xfrm>
          <a:prstGeom prst="rect">
            <a:avLst/>
          </a:prstGeom>
        </p:spPr>
      </p:pic>
      <p:pic>
        <p:nvPicPr>
          <p:cNvPr id="5" name="図 4" descr="グラフ, 折れ線グラフ&#10;&#10;自動的に生成された説明">
            <a:extLst>
              <a:ext uri="{FF2B5EF4-FFF2-40B4-BE49-F238E27FC236}">
                <a16:creationId xmlns:a16="http://schemas.microsoft.com/office/drawing/2014/main" id="{B5854FF2-6103-81DD-28C9-885B1574B4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3879" y="905597"/>
            <a:ext cx="6095242" cy="3771074"/>
          </a:xfrm>
          <a:prstGeom prst="rect">
            <a:avLst/>
          </a:prstGeom>
        </p:spPr>
      </p:pic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60C3BDDA-0527-05E3-46FD-CC00C2D4B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22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846422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ィカル ユーザー インターフェイス, アプリケーション&#10;&#10;自動的に生成された説明">
            <a:extLst>
              <a:ext uri="{FF2B5EF4-FFF2-40B4-BE49-F238E27FC236}">
                <a16:creationId xmlns:a16="http://schemas.microsoft.com/office/drawing/2014/main" id="{97E76633-E368-31B9-9E1C-D00C2F39345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83" t="18666" r="23167" b="13926"/>
          <a:stretch/>
        </p:blipFill>
        <p:spPr>
          <a:xfrm>
            <a:off x="0" y="0"/>
            <a:ext cx="6096000" cy="4046483"/>
          </a:xfrm>
          <a:prstGeom prst="rect">
            <a:avLst/>
          </a:prstGeom>
        </p:spPr>
      </p:pic>
      <p:pic>
        <p:nvPicPr>
          <p:cNvPr id="5" name="図 4" descr="グラフィカル ユーザー インターフェイス, アプリケーション&#10;&#10;自動的に生成された説明">
            <a:extLst>
              <a:ext uri="{FF2B5EF4-FFF2-40B4-BE49-F238E27FC236}">
                <a16:creationId xmlns:a16="http://schemas.microsoft.com/office/drawing/2014/main" id="{A0738E94-51A6-741A-2537-30CCFDCABA2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50" t="20148" r="23000" b="12445"/>
          <a:stretch/>
        </p:blipFill>
        <p:spPr>
          <a:xfrm>
            <a:off x="6096000" y="0"/>
            <a:ext cx="6078583" cy="4046483"/>
          </a:xfrm>
          <a:prstGeom prst="rect">
            <a:avLst/>
          </a:prstGeom>
        </p:spPr>
      </p:pic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E6B04688-B0D4-F536-6E40-90D60C0ADE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23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479501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13919DC-9BDD-A64D-1873-91E5524117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11835"/>
          </a:xfrm>
        </p:spPr>
        <p:txBody>
          <a:bodyPr/>
          <a:lstStyle/>
          <a:p>
            <a:r>
              <a:rPr lang="ja-JP" altLang="en-US" dirty="0"/>
              <a:t>地表面反射除去</a:t>
            </a:r>
          </a:p>
        </p:txBody>
      </p:sp>
      <p:sp>
        <p:nvSpPr>
          <p:cNvPr id="17" name="スライド番号プレースホルダー 16">
            <a:extLst>
              <a:ext uri="{FF2B5EF4-FFF2-40B4-BE49-F238E27FC236}">
                <a16:creationId xmlns:a16="http://schemas.microsoft.com/office/drawing/2014/main" id="{B512DC3A-1A6C-B550-65F3-63D08DF77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24</a:t>
            </a:fld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217E6591-8D15-9269-B4E0-81466A61660B}"/>
              </a:ext>
            </a:extLst>
          </p:cNvPr>
          <p:cNvSpPr txBox="1"/>
          <p:nvPr/>
        </p:nvSpPr>
        <p:spPr>
          <a:xfrm>
            <a:off x="2409416" y="5302612"/>
            <a:ext cx="2143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distance:</a:t>
            </a:r>
            <a:r>
              <a:rPr kumimoji="1" lang="ja-JP" altLang="en-US" dirty="0"/>
              <a:t>深さ方向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E4197149-428F-1081-B2D5-37A72259B544}"/>
              </a:ext>
            </a:extLst>
          </p:cNvPr>
          <p:cNvSpPr txBox="1"/>
          <p:nvPr/>
        </p:nvSpPr>
        <p:spPr>
          <a:xfrm>
            <a:off x="1586360" y="4764535"/>
            <a:ext cx="396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ある測定点における深さ方向の振幅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E0254D39-E51D-63DF-078B-BC774D940DB6}"/>
              </a:ext>
            </a:extLst>
          </p:cNvPr>
          <p:cNvSpPr txBox="1"/>
          <p:nvPr/>
        </p:nvSpPr>
        <p:spPr>
          <a:xfrm>
            <a:off x="6792764" y="4764535"/>
            <a:ext cx="381287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・ピーク値が地表付近</a:t>
            </a:r>
            <a:r>
              <a:rPr kumimoji="1" lang="en-US" altLang="ja-JP" dirty="0"/>
              <a:t>(0.2m)</a:t>
            </a:r>
            <a:r>
              <a:rPr kumimoji="1" lang="ja-JP" altLang="en-US" dirty="0"/>
              <a:t>あたりにある</a:t>
            </a:r>
            <a:endParaRPr kumimoji="1" lang="en-US" altLang="ja-JP" dirty="0"/>
          </a:p>
          <a:p>
            <a:r>
              <a:rPr lang="ja-JP" altLang="en-US" dirty="0"/>
              <a:t>→このピークをやわらげる</a:t>
            </a:r>
            <a:endParaRPr lang="en-US" altLang="ja-JP" dirty="0"/>
          </a:p>
          <a:p>
            <a:r>
              <a:rPr kumimoji="1" lang="ja-JP" altLang="en-US" dirty="0"/>
              <a:t>：ガウシアンフィルタ</a:t>
            </a:r>
            <a:r>
              <a:rPr kumimoji="1" lang="en-US" altLang="ja-JP" dirty="0"/>
              <a:t>(</a:t>
            </a:r>
            <a:r>
              <a:rPr kumimoji="1" lang="ja-JP" altLang="en-US" dirty="0"/>
              <a:t>中心がピーク値</a:t>
            </a:r>
            <a:r>
              <a:rPr kumimoji="1" lang="en-US" altLang="ja-JP" dirty="0"/>
              <a:t>)</a:t>
            </a:r>
            <a:r>
              <a:rPr kumimoji="1" lang="ja-JP" altLang="en-US" dirty="0"/>
              <a:t>をかけて引く</a:t>
            </a:r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9EB399FD-19A5-33D2-B6DB-D948221CCF3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>
          <a:xfrm>
            <a:off x="3905215" y="1441530"/>
            <a:ext cx="3345251" cy="2517995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AE8F0905-0D02-EC7D-9DA2-65CC9F217B6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>
          <a:xfrm>
            <a:off x="7435970" y="1468390"/>
            <a:ext cx="3305429" cy="2491135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B5DE82CA-F437-E422-FB18-6439059536D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>
          <a:xfrm>
            <a:off x="104860" y="1370722"/>
            <a:ext cx="3449223" cy="2619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9275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214773E1-A122-35EF-85B6-41808373652B}"/>
              </a:ext>
            </a:extLst>
          </p:cNvPr>
          <p:cNvSpPr txBox="1"/>
          <p:nvPr/>
        </p:nvSpPr>
        <p:spPr>
          <a:xfrm>
            <a:off x="7553481" y="5080710"/>
            <a:ext cx="255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フィルタをかけたもの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90C930C9-1428-B9C7-01C5-EA5762074611}"/>
              </a:ext>
            </a:extLst>
          </p:cNvPr>
          <p:cNvSpPr txBox="1"/>
          <p:nvPr/>
        </p:nvSpPr>
        <p:spPr>
          <a:xfrm>
            <a:off x="1590520" y="5080710"/>
            <a:ext cx="30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フィルタをかけてないもの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BB5C705B-E353-ECC0-37B1-92C01C2CF740}"/>
              </a:ext>
            </a:extLst>
          </p:cNvPr>
          <p:cNvSpPr txBox="1"/>
          <p:nvPr/>
        </p:nvSpPr>
        <p:spPr>
          <a:xfrm>
            <a:off x="431800" y="6412746"/>
            <a:ext cx="1132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地表面</a:t>
            </a:r>
            <a:r>
              <a:rPr kumimoji="1" lang="en-US" altLang="ja-JP" dirty="0"/>
              <a:t>0.2m</a:t>
            </a:r>
            <a:r>
              <a:rPr kumimoji="1" lang="ja-JP" altLang="en-US" dirty="0"/>
              <a:t>付近の散乱強度が小さくなっている</a:t>
            </a: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18DAED7E-EA65-9D97-5B81-7071F3D9B1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07" t="8931" r="6392" b="51950"/>
          <a:stretch/>
        </p:blipFill>
        <p:spPr>
          <a:xfrm>
            <a:off x="353074" y="655605"/>
            <a:ext cx="11130794" cy="4201065"/>
          </a:xfrm>
          <a:prstGeom prst="rect">
            <a:avLst/>
          </a:prstGeom>
        </p:spPr>
      </p:pic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620C3B71-C41B-746A-6787-A03F65A0B3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25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233948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0EE651DC-1A2F-997A-CB80-80D17C1D83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6400"/>
            <a:ext cx="12192000" cy="4285054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4A10D4CF-B00B-3EA8-9B06-750D2129FA28}"/>
              </a:ext>
            </a:extLst>
          </p:cNvPr>
          <p:cNvSpPr txBox="1"/>
          <p:nvPr/>
        </p:nvSpPr>
        <p:spPr>
          <a:xfrm>
            <a:off x="152400" y="26416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ガウシアンフィルタによる地表面反射除去の試み</a:t>
            </a:r>
            <a:endParaRPr kumimoji="1" lang="en-US" altLang="ja-JP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02E8A1E2-DCE4-11CE-C81A-1B741F7330EC}"/>
              </a:ext>
            </a:extLst>
          </p:cNvPr>
          <p:cNvSpPr txBox="1"/>
          <p:nvPr/>
        </p:nvSpPr>
        <p:spPr>
          <a:xfrm>
            <a:off x="1940560" y="6380480"/>
            <a:ext cx="255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フィルタをかけたもの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CE0F866E-0299-2989-428B-EB897C044BFA}"/>
              </a:ext>
            </a:extLst>
          </p:cNvPr>
          <p:cNvSpPr txBox="1"/>
          <p:nvPr/>
        </p:nvSpPr>
        <p:spPr>
          <a:xfrm>
            <a:off x="7945120" y="6380480"/>
            <a:ext cx="3139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フィルタをかけてないもの</a:t>
            </a:r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0A6F4005-1A70-214C-B4C6-683168E8A7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26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576162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3FE5F9D6-C964-48E8-2349-B14C17D6C3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277672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1C8FDFE7-3E16-A7CD-EA4C-8E1198643B03}"/>
              </a:ext>
            </a:extLst>
          </p:cNvPr>
          <p:cNvSpPr txBox="1"/>
          <p:nvPr/>
        </p:nvSpPr>
        <p:spPr>
          <a:xfrm>
            <a:off x="526212" y="5546785"/>
            <a:ext cx="2251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・線形表示した振幅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D40ED23-133F-F55E-1CF3-63DE18AE178D}"/>
              </a:ext>
            </a:extLst>
          </p:cNvPr>
          <p:cNvSpPr txBox="1"/>
          <p:nvPr/>
        </p:nvSpPr>
        <p:spPr>
          <a:xfrm>
            <a:off x="4879676" y="5569789"/>
            <a:ext cx="2251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</a:t>
            </a:r>
            <a:r>
              <a:rPr kumimoji="1" lang="en-US" altLang="ja-JP" dirty="0"/>
              <a:t>dB</a:t>
            </a:r>
            <a:r>
              <a:rPr kumimoji="1" lang="ja-JP" altLang="en-US" dirty="0"/>
              <a:t>表示した振幅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840E0870-76AC-0F86-C53B-676F1A1DA499}"/>
              </a:ext>
            </a:extLst>
          </p:cNvPr>
          <p:cNvSpPr txBox="1"/>
          <p:nvPr/>
        </p:nvSpPr>
        <p:spPr>
          <a:xfrm>
            <a:off x="9069238" y="5541670"/>
            <a:ext cx="2251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・位相</a:t>
            </a: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ACC32E36-F919-21EB-FEB2-94DE8D06D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27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758054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BB4AD5E2-1D24-BB42-4DBF-C37625698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28</a:t>
            </a:fld>
            <a:endParaRPr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C06B6F18-C594-9CA6-54F0-69D79BF27A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1191"/>
            <a:ext cx="5299641" cy="3179785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DAC9BD1E-B5D7-CE3A-DC8E-CC1EFD174AE5}"/>
              </a:ext>
            </a:extLst>
          </p:cNvPr>
          <p:cNvSpPr txBox="1"/>
          <p:nvPr/>
        </p:nvSpPr>
        <p:spPr>
          <a:xfrm>
            <a:off x="518261" y="136525"/>
            <a:ext cx="113782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計測点数を減らす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0BEF4019-383E-2817-C2E5-E52BE71CB5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81213"/>
            <a:ext cx="5365516" cy="3219310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ED63DAAC-3312-DD24-1B97-D43539A5CE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6533" y="3500976"/>
            <a:ext cx="5299641" cy="3179785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613C708F-109D-486B-B1FB-1B842A319CEE}"/>
              </a:ext>
            </a:extLst>
          </p:cNvPr>
          <p:cNvSpPr txBox="1"/>
          <p:nvPr/>
        </p:nvSpPr>
        <p:spPr>
          <a:xfrm>
            <a:off x="4960845" y="3772657"/>
            <a:ext cx="160924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←</a:t>
            </a:r>
            <a:r>
              <a:rPr kumimoji="1" lang="en-US" altLang="ja-JP" dirty="0"/>
              <a:t>10</a:t>
            </a:r>
            <a:r>
              <a:rPr kumimoji="1" lang="ja-JP" altLang="en-US" dirty="0"/>
              <a:t>点まで間引いた</a:t>
            </a:r>
            <a:endParaRPr kumimoji="1" lang="en-US" altLang="ja-JP" dirty="0"/>
          </a:p>
          <a:p>
            <a:endParaRPr lang="en-US" altLang="ja-JP" dirty="0"/>
          </a:p>
          <a:p>
            <a:r>
              <a:rPr kumimoji="1" lang="ja-JP" altLang="en-US" dirty="0"/>
              <a:t>→</a:t>
            </a:r>
            <a:r>
              <a:rPr kumimoji="1" lang="en-US" altLang="ja-JP" dirty="0"/>
              <a:t>5</a:t>
            </a:r>
            <a:r>
              <a:rPr kumimoji="1" lang="ja-JP" altLang="en-US" dirty="0"/>
              <a:t>点まで間引いた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5FC59AF1-3934-87D4-4694-C67E2DADD0DE}"/>
              </a:ext>
            </a:extLst>
          </p:cNvPr>
          <p:cNvSpPr txBox="1"/>
          <p:nvPr/>
        </p:nvSpPr>
        <p:spPr>
          <a:xfrm>
            <a:off x="5765467" y="627529"/>
            <a:ext cx="51983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・圧縮センシングのために計測点数を間引く</a:t>
            </a:r>
            <a:endParaRPr lang="en-US" altLang="ja-JP" dirty="0"/>
          </a:p>
          <a:p>
            <a:r>
              <a:rPr kumimoji="1" lang="ja-JP" altLang="en-US" dirty="0"/>
              <a:t>→</a:t>
            </a:r>
            <a:r>
              <a:rPr kumimoji="1" lang="en-US" altLang="ja-JP" dirty="0"/>
              <a:t>x</a:t>
            </a:r>
            <a:r>
              <a:rPr lang="ja-JP" altLang="en-US" dirty="0"/>
              <a:t>座標</a:t>
            </a:r>
            <a:r>
              <a:rPr lang="en-US" altLang="ja-JP" dirty="0"/>
              <a:t>(60</a:t>
            </a:r>
            <a:r>
              <a:rPr lang="ja-JP" altLang="en-US" dirty="0"/>
              <a:t>点</a:t>
            </a:r>
            <a:r>
              <a:rPr lang="en-US" altLang="ja-JP" dirty="0"/>
              <a:t>)</a:t>
            </a:r>
            <a:r>
              <a:rPr kumimoji="1" lang="ja-JP" altLang="en-US" dirty="0"/>
              <a:t>をランダムに引いたものについて考える</a:t>
            </a:r>
            <a:endParaRPr kumimoji="1" lang="en-US" altLang="ja-JP" dirty="0"/>
          </a:p>
          <a:p>
            <a:r>
              <a:rPr lang="ja-JP" altLang="en-US" dirty="0"/>
              <a:t>：測定したデータから補間する</a:t>
            </a:r>
            <a:endParaRPr kumimoji="1" lang="en-US" altLang="ja-JP" dirty="0"/>
          </a:p>
        </p:txBody>
      </p:sp>
      <p:sp>
        <p:nvSpPr>
          <p:cNvPr id="13" name="矢印: 上 12">
            <a:extLst>
              <a:ext uri="{FF2B5EF4-FFF2-40B4-BE49-F238E27FC236}">
                <a16:creationId xmlns:a16="http://schemas.microsoft.com/office/drawing/2014/main" id="{4DF4E7D5-F533-725D-CD81-7E4B9D3C629B}"/>
              </a:ext>
            </a:extLst>
          </p:cNvPr>
          <p:cNvSpPr/>
          <p:nvPr/>
        </p:nvSpPr>
        <p:spPr>
          <a:xfrm>
            <a:off x="5158595" y="2510287"/>
            <a:ext cx="227309" cy="639563"/>
          </a:xfrm>
          <a:prstGeom prst="upArrow">
            <a:avLst>
              <a:gd name="adj1" fmla="val 44117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545E2403-038B-3FF8-79A0-6393E10C00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5444480" y="2756130"/>
            <a:ext cx="268247" cy="658425"/>
          </a:xfrm>
          <a:prstGeom prst="rect">
            <a:avLst/>
          </a:prstGeom>
        </p:spPr>
      </p:pic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18EB8290-A083-3A80-42D9-ACBF700BD0F3}"/>
              </a:ext>
            </a:extLst>
          </p:cNvPr>
          <p:cNvSpPr txBox="1"/>
          <p:nvPr/>
        </p:nvSpPr>
        <p:spPr>
          <a:xfrm>
            <a:off x="5063852" y="2137453"/>
            <a:ext cx="93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X</a:t>
            </a:r>
            <a:r>
              <a:rPr kumimoji="1" lang="ja-JP" altLang="en-US" dirty="0"/>
              <a:t>軸</a:t>
            </a: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62E0A897-D9C2-EE8B-3C75-8590DFF9BFDD}"/>
              </a:ext>
            </a:extLst>
          </p:cNvPr>
          <p:cNvSpPr txBox="1"/>
          <p:nvPr/>
        </p:nvSpPr>
        <p:spPr>
          <a:xfrm>
            <a:off x="5957830" y="2875310"/>
            <a:ext cx="93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深さ</a:t>
            </a:r>
          </a:p>
        </p:txBody>
      </p:sp>
    </p:spTree>
    <p:extLst>
      <p:ext uri="{BB962C8B-B14F-4D97-AF65-F5344CB8AC3E}">
        <p14:creationId xmlns:p14="http://schemas.microsoft.com/office/powerpoint/2010/main" val="13126187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12D36A9-B63D-4733-EEB6-E30AFDE98A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29</a:t>
            </a:fld>
            <a:endParaRPr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309A6E43-0288-C74F-5C6A-A55E4ECC95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900948"/>
            <a:ext cx="4566979" cy="2740188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DE37CCF6-9A9E-EA70-2FA8-65A7A645CEB7}"/>
              </a:ext>
            </a:extLst>
          </p:cNvPr>
          <p:cNvSpPr txBox="1"/>
          <p:nvPr/>
        </p:nvSpPr>
        <p:spPr>
          <a:xfrm>
            <a:off x="500332" y="379562"/>
            <a:ext cx="113782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計測点数を</a:t>
            </a:r>
            <a:r>
              <a:rPr kumimoji="1" lang="en-US" altLang="ja-JP" dirty="0"/>
              <a:t>20</a:t>
            </a:r>
            <a:r>
              <a:rPr kumimoji="1" lang="ja-JP" altLang="en-US" dirty="0"/>
              <a:t>点</a:t>
            </a:r>
            <a:r>
              <a:rPr kumimoji="1" lang="en-US" altLang="ja-JP" dirty="0"/>
              <a:t>(1/3</a:t>
            </a:r>
            <a:r>
              <a:rPr kumimoji="1" lang="ja-JP" altLang="en-US" dirty="0"/>
              <a:t>にしたもの）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B2BFE90F-5ADB-7448-6C8A-86A196A2ABB1}"/>
              </a:ext>
            </a:extLst>
          </p:cNvPr>
          <p:cNvSpPr txBox="1"/>
          <p:nvPr/>
        </p:nvSpPr>
        <p:spPr>
          <a:xfrm>
            <a:off x="1764884" y="3597214"/>
            <a:ext cx="1259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補間なし</a:t>
            </a: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5DCA5C09-07CC-D602-34B5-C6F78BC6B2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9453" y="-1"/>
            <a:ext cx="5995357" cy="3597215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C9DF00D7-3794-D148-96AB-DAC50215949D}"/>
              </a:ext>
            </a:extLst>
          </p:cNvPr>
          <p:cNvSpPr txBox="1"/>
          <p:nvPr/>
        </p:nvSpPr>
        <p:spPr>
          <a:xfrm>
            <a:off x="5676086" y="1759130"/>
            <a:ext cx="1026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a=1000</a:t>
            </a:r>
            <a:endParaRPr kumimoji="1" lang="ja-JP" altLang="en-US" dirty="0"/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7BF9EEB5-8ADD-6D96-6D9B-1AFCB5DBCC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663" y="3428999"/>
            <a:ext cx="5896935" cy="3538162"/>
          </a:xfrm>
          <a:prstGeom prst="rect">
            <a:avLst/>
          </a:prstGeom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427A81F8-A8FD-544B-A7F1-04880E6632E3}"/>
              </a:ext>
            </a:extLst>
          </p:cNvPr>
          <p:cNvSpPr txBox="1"/>
          <p:nvPr/>
        </p:nvSpPr>
        <p:spPr>
          <a:xfrm>
            <a:off x="5506660" y="5062305"/>
            <a:ext cx="1196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a=10000</a:t>
            </a:r>
            <a:endParaRPr kumimoji="1" lang="ja-JP" altLang="en-US" dirty="0"/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35764636-9F9A-9CCA-9AF8-A3828635D2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119914"/>
            <a:ext cx="4566980" cy="2738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9829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5745A69-B333-E5E6-50C6-56826F036B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505950" cy="749300"/>
          </a:xfrm>
        </p:spPr>
        <p:txBody>
          <a:bodyPr>
            <a:normAutofit/>
          </a:bodyPr>
          <a:lstStyle/>
          <a:p>
            <a:r>
              <a:rPr kumimoji="1" lang="ja-JP" altLang="en-US" sz="2800" dirty="0"/>
              <a:t>改善案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DED41094-5511-40F4-E899-A9613E5A5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3</a:t>
            </a:fld>
            <a:endParaRPr kumimoji="1" lang="ja-JP" altLang="en-US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9D6BB513-EC55-CB1B-E19F-55DFD804C738}"/>
              </a:ext>
            </a:extLst>
          </p:cNvPr>
          <p:cNvSpPr txBox="1"/>
          <p:nvPr/>
        </p:nvSpPr>
        <p:spPr>
          <a:xfrm>
            <a:off x="838200" y="1438276"/>
            <a:ext cx="493395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・実際にシミュレーションしてみて比較する</a:t>
            </a:r>
            <a:endParaRPr kumimoji="1" lang="en-US" altLang="ja-JP" dirty="0"/>
          </a:p>
          <a:p>
            <a:r>
              <a:rPr kumimoji="1" lang="ja-JP" altLang="en-US" dirty="0"/>
              <a:t>・最終的には埋設物のモデリングをしたい</a:t>
            </a:r>
            <a:endParaRPr kumimoji="1" lang="en-US" altLang="ja-JP" dirty="0"/>
          </a:p>
          <a:p>
            <a:r>
              <a:rPr lang="ja-JP" altLang="en-US" dirty="0"/>
              <a:t>　→これにも役立ちそう</a:t>
            </a:r>
            <a:endParaRPr lang="en-US" altLang="ja-JP" dirty="0"/>
          </a:p>
          <a:p>
            <a:endParaRPr kumimoji="1"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endParaRPr kumimoji="1" lang="ja-JP" altLang="en-US" dirty="0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8B4FB2E9-299E-4F54-D2BF-1A8D8DA1BE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5024" y="1657349"/>
            <a:ext cx="5800725" cy="4555861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685C31F9-175F-2673-0B65-E1B7F2B5EF99}"/>
              </a:ext>
            </a:extLst>
          </p:cNvPr>
          <p:cNvSpPr txBox="1"/>
          <p:nvPr/>
        </p:nvSpPr>
        <p:spPr>
          <a:xfrm>
            <a:off x="771526" y="3531841"/>
            <a:ext cx="532447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 err="1"/>
              <a:t>OpenFDTD</a:t>
            </a:r>
            <a:r>
              <a:rPr lang="ja-JP" altLang="en-US" sz="2800" dirty="0"/>
              <a:t>を使う</a:t>
            </a:r>
            <a:endParaRPr lang="en-US" altLang="ja-JP" sz="2800" dirty="0"/>
          </a:p>
          <a:p>
            <a:endParaRPr kumimoji="1" lang="en-US" altLang="ja-JP" dirty="0"/>
          </a:p>
          <a:p>
            <a:r>
              <a:rPr kumimoji="1" lang="ja-JP" altLang="en-US" dirty="0"/>
              <a:t>・オープンソースの電磁界シミュレーター</a:t>
            </a:r>
            <a:endParaRPr kumimoji="1" lang="en-US" altLang="ja-JP" dirty="0"/>
          </a:p>
          <a:p>
            <a:r>
              <a:rPr lang="ja-JP" altLang="en-US" dirty="0"/>
              <a:t>・</a:t>
            </a:r>
            <a:r>
              <a:rPr lang="en-US" altLang="ja-JP" dirty="0"/>
              <a:t>FDTD</a:t>
            </a:r>
            <a:r>
              <a:rPr lang="ja-JP" altLang="en-US" dirty="0"/>
              <a:t>法</a:t>
            </a:r>
            <a:r>
              <a:rPr lang="en-US" altLang="ja-JP" dirty="0"/>
              <a:t>(</a:t>
            </a:r>
            <a:r>
              <a:rPr lang="ja-JP" altLang="en-US" dirty="0"/>
              <a:t>時間領域差分法</a:t>
            </a:r>
            <a:r>
              <a:rPr lang="en-US" altLang="ja-JP" dirty="0"/>
              <a:t>)</a:t>
            </a:r>
            <a:r>
              <a:rPr lang="ja-JP" altLang="en-US" dirty="0"/>
              <a:t>を用いて電磁界の</a:t>
            </a:r>
            <a:endParaRPr lang="en-US" altLang="ja-JP" dirty="0"/>
          </a:p>
          <a:p>
            <a:r>
              <a:rPr kumimoji="1" lang="ja-JP" altLang="en-US" dirty="0"/>
              <a:t>　伝搬の様子を可視化できる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42295622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12D36A9-B63D-4733-EEB6-E30AFDE98A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30</a:t>
            </a:fld>
            <a:endParaRPr lang="ja-JP" altLang="en-US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DE37CCF6-9A9E-EA70-2FA8-65A7A645CEB7}"/>
              </a:ext>
            </a:extLst>
          </p:cNvPr>
          <p:cNvSpPr txBox="1"/>
          <p:nvPr/>
        </p:nvSpPr>
        <p:spPr>
          <a:xfrm>
            <a:off x="500332" y="379562"/>
            <a:ext cx="113782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計測点数を</a:t>
            </a:r>
            <a:r>
              <a:rPr lang="en-US" altLang="ja-JP" dirty="0"/>
              <a:t>1</a:t>
            </a:r>
            <a:r>
              <a:rPr kumimoji="1" lang="en-US" altLang="ja-JP" dirty="0"/>
              <a:t>0</a:t>
            </a:r>
            <a:r>
              <a:rPr kumimoji="1" lang="ja-JP" altLang="en-US" dirty="0"/>
              <a:t>点</a:t>
            </a:r>
            <a:r>
              <a:rPr kumimoji="1" lang="en-US" altLang="ja-JP" dirty="0"/>
              <a:t>(1/6</a:t>
            </a:r>
            <a:r>
              <a:rPr kumimoji="1" lang="ja-JP" altLang="en-US" dirty="0"/>
              <a:t>にしたもの）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B2BFE90F-5ADB-7448-6C8A-86A196A2ABB1}"/>
              </a:ext>
            </a:extLst>
          </p:cNvPr>
          <p:cNvSpPr txBox="1"/>
          <p:nvPr/>
        </p:nvSpPr>
        <p:spPr>
          <a:xfrm>
            <a:off x="1764883" y="3656266"/>
            <a:ext cx="1259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補間なし</a:t>
            </a: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5DCA5C09-07CC-D602-34B5-C6F78BC6B2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9453" y="-1"/>
            <a:ext cx="5995357" cy="3597215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7BF9EEB5-8ADD-6D96-6D9B-1AFCB5DBCC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3926" y="3470690"/>
            <a:ext cx="5896935" cy="3538162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A5AD6A99-E4F2-34BE-EABA-62F963BD3C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85" y="965356"/>
            <a:ext cx="4484848" cy="2690910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961C3FEE-20EF-6A6B-BD9E-F7FD699654B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276213"/>
            <a:ext cx="6108610" cy="3665167"/>
          </a:xfrm>
          <a:prstGeom prst="rect">
            <a:avLst/>
          </a:prstGeom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427A81F8-A8FD-544B-A7F1-04880E6632E3}"/>
              </a:ext>
            </a:extLst>
          </p:cNvPr>
          <p:cNvSpPr txBox="1"/>
          <p:nvPr/>
        </p:nvSpPr>
        <p:spPr>
          <a:xfrm>
            <a:off x="5375523" y="5095731"/>
            <a:ext cx="12768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a=100000</a:t>
            </a:r>
            <a:endParaRPr kumimoji="1" lang="ja-JP" altLang="en-US" dirty="0"/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E5D35810-76B9-C250-388D-43A3FD07F0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9840" y="59052"/>
            <a:ext cx="5995356" cy="3597214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C9DF00D7-3794-D148-96AB-DAC50215949D}"/>
              </a:ext>
            </a:extLst>
          </p:cNvPr>
          <p:cNvSpPr txBox="1"/>
          <p:nvPr/>
        </p:nvSpPr>
        <p:spPr>
          <a:xfrm>
            <a:off x="5506660" y="1759130"/>
            <a:ext cx="1196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a=10000</a:t>
            </a:r>
            <a:endParaRPr kumimoji="1" lang="ja-JP" altLang="en-US" dirty="0"/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9782EC22-B9D5-2F5C-0627-A7B5FAA6F06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47167" y="4120659"/>
            <a:ext cx="4566300" cy="2737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2375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12D36A9-B63D-4733-EEB6-E30AFDE98A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31</a:t>
            </a:fld>
            <a:endParaRPr lang="ja-JP" altLang="en-US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DE37CCF6-9A9E-EA70-2FA8-65A7A645CEB7}"/>
              </a:ext>
            </a:extLst>
          </p:cNvPr>
          <p:cNvSpPr txBox="1"/>
          <p:nvPr/>
        </p:nvSpPr>
        <p:spPr>
          <a:xfrm>
            <a:off x="500332" y="379562"/>
            <a:ext cx="113782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計測点数を</a:t>
            </a:r>
            <a:r>
              <a:rPr kumimoji="1" lang="en-US" altLang="ja-JP" dirty="0"/>
              <a:t>5</a:t>
            </a:r>
            <a:r>
              <a:rPr kumimoji="1" lang="ja-JP" altLang="en-US" dirty="0"/>
              <a:t>点</a:t>
            </a:r>
            <a:r>
              <a:rPr kumimoji="1" lang="en-US" altLang="ja-JP" dirty="0"/>
              <a:t>(1/12</a:t>
            </a:r>
            <a:r>
              <a:rPr kumimoji="1" lang="ja-JP" altLang="en-US" dirty="0"/>
              <a:t>にしたもの）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B2BFE90F-5ADB-7448-6C8A-86A196A2ABB1}"/>
              </a:ext>
            </a:extLst>
          </p:cNvPr>
          <p:cNvSpPr txBox="1"/>
          <p:nvPr/>
        </p:nvSpPr>
        <p:spPr>
          <a:xfrm>
            <a:off x="1790762" y="3716163"/>
            <a:ext cx="1259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補間なし</a:t>
            </a: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5DCA5C09-07CC-D602-34B5-C6F78BC6B2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9453" y="-1"/>
            <a:ext cx="5995357" cy="3597215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7BF9EEB5-8ADD-6D96-6D9B-1AFCB5DBCC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3926" y="3470690"/>
            <a:ext cx="5896935" cy="3538162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961C3FEE-20EF-6A6B-BD9E-F7FD699654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276213"/>
            <a:ext cx="6108610" cy="3665167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E5D35810-76B9-C250-388D-43A3FD07F0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9453" y="118949"/>
            <a:ext cx="5995356" cy="3597214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6F3E5D24-F0C5-50F1-9590-90E40FB374D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995881"/>
            <a:ext cx="4566300" cy="2739781"/>
          </a:xfrm>
          <a:prstGeom prst="rect">
            <a:avLst/>
          </a:prstGeom>
        </p:spPr>
      </p:pic>
      <p:pic>
        <p:nvPicPr>
          <p:cNvPr id="21" name="図 20">
            <a:extLst>
              <a:ext uri="{FF2B5EF4-FFF2-40B4-BE49-F238E27FC236}">
                <a16:creationId xmlns:a16="http://schemas.microsoft.com/office/drawing/2014/main" id="{B0123341-1C25-63AD-DAF3-227D140DFF4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2207" y="3457832"/>
            <a:ext cx="6075213" cy="3645129"/>
          </a:xfrm>
          <a:prstGeom prst="rect">
            <a:avLst/>
          </a:prstGeom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F511DF1C-D558-5BCB-548A-3D4A5E9C74B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9452" y="118949"/>
            <a:ext cx="5946927" cy="3568157"/>
          </a:xfrm>
          <a:prstGeom prst="rect">
            <a:avLst/>
          </a:prstGeom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427A81F8-A8FD-544B-A7F1-04880E6632E3}"/>
              </a:ext>
            </a:extLst>
          </p:cNvPr>
          <p:cNvSpPr txBox="1"/>
          <p:nvPr/>
        </p:nvSpPr>
        <p:spPr>
          <a:xfrm>
            <a:off x="5375523" y="5095731"/>
            <a:ext cx="12768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a=100000</a:t>
            </a:r>
            <a:endParaRPr kumimoji="1" lang="ja-JP" altLang="en-US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C9DF00D7-3794-D148-96AB-DAC50215949D}"/>
              </a:ext>
            </a:extLst>
          </p:cNvPr>
          <p:cNvSpPr txBox="1"/>
          <p:nvPr/>
        </p:nvSpPr>
        <p:spPr>
          <a:xfrm>
            <a:off x="5497920" y="1787490"/>
            <a:ext cx="1196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a=10000</a:t>
            </a:r>
            <a:endParaRPr kumimoji="1" lang="ja-JP" altLang="en-US" dirty="0"/>
          </a:p>
        </p:txBody>
      </p:sp>
      <p:pic>
        <p:nvPicPr>
          <p:cNvPr id="23" name="図 22">
            <a:extLst>
              <a:ext uri="{FF2B5EF4-FFF2-40B4-BE49-F238E27FC236}">
                <a16:creationId xmlns:a16="http://schemas.microsoft.com/office/drawing/2014/main" id="{828B35C4-CCC1-8EF4-30AB-8B12AF4B543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374" y="4063347"/>
            <a:ext cx="4566300" cy="2737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1857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図 14">
            <a:extLst>
              <a:ext uri="{FF2B5EF4-FFF2-40B4-BE49-F238E27FC236}">
                <a16:creationId xmlns:a16="http://schemas.microsoft.com/office/drawing/2014/main" id="{6AB10B94-E8CB-4EE8-9348-97C9510D5C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69" y="196910"/>
            <a:ext cx="11086419" cy="6661090"/>
          </a:xfrm>
          <a:prstGeom prst="rect">
            <a:avLst/>
          </a:prstGeom>
        </p:spPr>
      </p:pic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B6401D7C-265B-2EAD-CFC2-51DC36F66A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32</a:t>
            </a:fld>
            <a:endParaRPr lang="ja-JP" altLang="en-US" dirty="0"/>
          </a:p>
        </p:txBody>
      </p:sp>
      <p:sp>
        <p:nvSpPr>
          <p:cNvPr id="7" name="矢印: 右 6">
            <a:extLst>
              <a:ext uri="{FF2B5EF4-FFF2-40B4-BE49-F238E27FC236}">
                <a16:creationId xmlns:a16="http://schemas.microsoft.com/office/drawing/2014/main" id="{763C3CE4-F96F-595B-99F4-D1F9B67967AF}"/>
              </a:ext>
            </a:extLst>
          </p:cNvPr>
          <p:cNvSpPr/>
          <p:nvPr/>
        </p:nvSpPr>
        <p:spPr>
          <a:xfrm>
            <a:off x="1183109" y="4168698"/>
            <a:ext cx="845389" cy="4960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45E59E3A-F6B5-BBE3-3C86-9CA98CADAE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900358" y="4456781"/>
            <a:ext cx="865707" cy="530398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490F3E1F-5BBE-D656-E6D3-A2065AC504B1}"/>
              </a:ext>
            </a:extLst>
          </p:cNvPr>
          <p:cNvSpPr txBox="1"/>
          <p:nvPr/>
        </p:nvSpPr>
        <p:spPr>
          <a:xfrm>
            <a:off x="1651155" y="3913535"/>
            <a:ext cx="754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x</a:t>
            </a:r>
            <a:r>
              <a:rPr kumimoji="1" lang="ja-JP" altLang="en-US" dirty="0"/>
              <a:t>軸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4D2025C2-4944-2B4B-9DC5-963C43742788}"/>
              </a:ext>
            </a:extLst>
          </p:cNvPr>
          <p:cNvSpPr txBox="1"/>
          <p:nvPr/>
        </p:nvSpPr>
        <p:spPr>
          <a:xfrm>
            <a:off x="1183109" y="5139244"/>
            <a:ext cx="754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深さ</a:t>
            </a:r>
            <a:endParaRPr kumimoji="1" lang="ja-JP" altLang="en-US" dirty="0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F750F16D-0243-CB6C-7B9B-8B6D312D0C78}"/>
              </a:ext>
            </a:extLst>
          </p:cNvPr>
          <p:cNvSpPr txBox="1"/>
          <p:nvPr/>
        </p:nvSpPr>
        <p:spPr>
          <a:xfrm>
            <a:off x="7375585" y="3743864"/>
            <a:ext cx="39077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</a:t>
            </a:r>
            <a:r>
              <a:rPr kumimoji="1" lang="en-US" altLang="ja-JP" dirty="0"/>
              <a:t>x</a:t>
            </a:r>
            <a:r>
              <a:rPr kumimoji="1" lang="ja-JP" altLang="en-US" dirty="0"/>
              <a:t>軸について探索</a:t>
            </a:r>
            <a:endParaRPr kumimoji="1" lang="en-US" altLang="ja-JP" dirty="0"/>
          </a:p>
          <a:p>
            <a:r>
              <a:rPr lang="ja-JP" altLang="en-US" dirty="0"/>
              <a:t>→</a:t>
            </a:r>
            <a:r>
              <a:rPr lang="en-US" altLang="ja-JP" dirty="0"/>
              <a:t>K_s</a:t>
            </a:r>
            <a:r>
              <a:rPr lang="ja-JP" altLang="en-US" dirty="0"/>
              <a:t>と</a:t>
            </a:r>
            <a:r>
              <a:rPr lang="en-US" altLang="ja-JP" dirty="0" err="1"/>
              <a:t>K_t</a:t>
            </a:r>
            <a:r>
              <a:rPr lang="ja-JP" altLang="en-US" dirty="0"/>
              <a:t>の内積をとる</a:t>
            </a:r>
            <a:endParaRPr kumimoji="1" lang="en-US" altLang="ja-JP" dirty="0"/>
          </a:p>
          <a:p>
            <a:r>
              <a:rPr lang="ja-JP" altLang="en-US" dirty="0"/>
              <a:t>→埋設物があると推定される</a:t>
            </a:r>
            <a:r>
              <a:rPr lang="en-US" altLang="ja-JP" dirty="0"/>
              <a:t>x</a:t>
            </a:r>
            <a:r>
              <a:rPr lang="ja-JP" altLang="en-US" dirty="0"/>
              <a:t>座標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9538532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7EEA0712-626D-0BC7-7783-31A8133279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33</a:t>
            </a:fld>
            <a:endParaRPr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56A5BAF8-3102-9199-0616-2B022CBDB5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540" y="564166"/>
            <a:ext cx="10489720" cy="6293834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292096E2-5794-87A8-84AF-99AEDBA8605E}"/>
              </a:ext>
            </a:extLst>
          </p:cNvPr>
          <p:cNvSpPr txBox="1"/>
          <p:nvPr/>
        </p:nvSpPr>
        <p:spPr>
          <a:xfrm>
            <a:off x="258792" y="224287"/>
            <a:ext cx="5978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モデルによる探索結果</a:t>
            </a:r>
            <a:r>
              <a:rPr lang="en-US" altLang="ja-JP" dirty="0"/>
              <a:t>(</a:t>
            </a:r>
            <a:r>
              <a:rPr lang="ja-JP" altLang="en-US" dirty="0"/>
              <a:t>元データ</a:t>
            </a:r>
            <a:r>
              <a:rPr lang="en-US" altLang="ja-JP" dirty="0"/>
              <a:t>)</a:t>
            </a:r>
            <a:endParaRPr kumimoji="1" lang="ja-JP" altLang="en-US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42E6972B-9039-8790-E137-E44296714838}"/>
              </a:ext>
            </a:extLst>
          </p:cNvPr>
          <p:cNvSpPr txBox="1"/>
          <p:nvPr/>
        </p:nvSpPr>
        <p:spPr>
          <a:xfrm>
            <a:off x="622540" y="1843950"/>
            <a:ext cx="113149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000" dirty="0"/>
              <a:t>→</a:t>
            </a:r>
            <a:endParaRPr kumimoji="1" lang="en-US" altLang="ja-JP" sz="4000" dirty="0"/>
          </a:p>
          <a:p>
            <a:r>
              <a:rPr lang="ja-JP" altLang="en-US" sz="4000" dirty="0"/>
              <a:t>探索結果</a:t>
            </a:r>
            <a:endParaRPr kumimoji="1" lang="ja-JP" altLang="en-US" sz="4000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C3B57E02-E3C9-D275-9CFF-71D5C23B452B}"/>
              </a:ext>
            </a:extLst>
          </p:cNvPr>
          <p:cNvSpPr txBox="1"/>
          <p:nvPr/>
        </p:nvSpPr>
        <p:spPr>
          <a:xfrm>
            <a:off x="6495690" y="408953"/>
            <a:ext cx="3942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黒色付近にあると考えられる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675291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1D203128-9E80-08D6-19A9-609E875C18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539" y="567874"/>
            <a:ext cx="10453777" cy="6272267"/>
          </a:xfrm>
          <a:prstGeom prst="rect">
            <a:avLst/>
          </a:prstGeom>
        </p:spPr>
      </p:pic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7EEA0712-626D-0BC7-7783-31A8133279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34</a:t>
            </a:fld>
            <a:endParaRPr lang="ja-JP" altLang="en-US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292096E2-5794-87A8-84AF-99AEDBA8605E}"/>
              </a:ext>
            </a:extLst>
          </p:cNvPr>
          <p:cNvSpPr txBox="1"/>
          <p:nvPr/>
        </p:nvSpPr>
        <p:spPr>
          <a:xfrm>
            <a:off x="258792" y="224287"/>
            <a:ext cx="5978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モデルによる探索結果</a:t>
            </a:r>
            <a:r>
              <a:rPr lang="en-US" altLang="ja-JP" dirty="0"/>
              <a:t>(k=10)</a:t>
            </a:r>
            <a:endParaRPr kumimoji="1" lang="ja-JP" altLang="en-US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42E6972B-9039-8790-E137-E44296714838}"/>
              </a:ext>
            </a:extLst>
          </p:cNvPr>
          <p:cNvSpPr txBox="1"/>
          <p:nvPr/>
        </p:nvSpPr>
        <p:spPr>
          <a:xfrm>
            <a:off x="622540" y="1843950"/>
            <a:ext cx="113149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000" dirty="0"/>
              <a:t>→</a:t>
            </a:r>
            <a:endParaRPr kumimoji="1" lang="en-US" altLang="ja-JP" sz="4000" dirty="0"/>
          </a:p>
          <a:p>
            <a:r>
              <a:rPr lang="ja-JP" altLang="en-US" sz="4000" dirty="0"/>
              <a:t>探索結果</a:t>
            </a:r>
            <a:endParaRPr kumimoji="1" lang="ja-JP" altLang="en-US" sz="4000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C3B57E02-E3C9-D275-9CFF-71D5C23B452B}"/>
              </a:ext>
            </a:extLst>
          </p:cNvPr>
          <p:cNvSpPr txBox="1"/>
          <p:nvPr/>
        </p:nvSpPr>
        <p:spPr>
          <a:xfrm>
            <a:off x="6495690" y="408953"/>
            <a:ext cx="3942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黒色付近にあると考えられる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973037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3FE30622-9490-5ACE-BC45-2CC141CB9B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35</a:t>
            </a:fld>
            <a:endParaRPr lang="ja-JP" altLang="en-US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81D682B3-625A-F016-47D3-B83BC7A064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656716" cy="3994030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E41D7F86-5D76-E82C-5E69-7AF0A54EF9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604513"/>
            <a:ext cx="6872376" cy="412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3732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9D9ABC48-13D8-91F9-1E20-300D007685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36</a:t>
            </a:fld>
            <a:endParaRPr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C980F7FA-54AE-75AA-5C49-BE0E442609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85962"/>
            <a:ext cx="5333333" cy="4000000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22CC1523-40DA-92E6-8E91-B835F4C440BF}"/>
              </a:ext>
            </a:extLst>
          </p:cNvPr>
          <p:cNvSpPr txBox="1"/>
          <p:nvPr/>
        </p:nvSpPr>
        <p:spPr>
          <a:xfrm>
            <a:off x="448574" y="431321"/>
            <a:ext cx="88507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二次元モデルでの探索</a:t>
            </a:r>
            <a:r>
              <a:rPr kumimoji="1" lang="en-US" altLang="ja-JP" dirty="0"/>
              <a:t>(</a:t>
            </a:r>
            <a:r>
              <a:rPr kumimoji="1" lang="ja-JP" altLang="en-US" dirty="0"/>
              <a:t>今井さんのやつを試してみる</a:t>
            </a:r>
            <a:r>
              <a:rPr kumimoji="1" lang="en-US" altLang="ja-JP" dirty="0"/>
              <a:t>)</a:t>
            </a:r>
          </a:p>
          <a:p>
            <a:endParaRPr kumimoji="1" lang="ja-JP" altLang="en-US" dirty="0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15BF3841-9DB9-A085-ED94-2F251D2700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0184" y="3273725"/>
            <a:ext cx="4440831" cy="3330624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FA3EDB93-498A-D246-2B25-D01B5EE484E2}"/>
              </a:ext>
            </a:extLst>
          </p:cNvPr>
          <p:cNvSpPr txBox="1"/>
          <p:nvPr/>
        </p:nvSpPr>
        <p:spPr>
          <a:xfrm>
            <a:off x="155275" y="5469147"/>
            <a:ext cx="48998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・円形モデルを使う</a:t>
            </a:r>
            <a:endParaRPr kumimoji="1" lang="en-US" altLang="ja-JP" dirty="0"/>
          </a:p>
          <a:p>
            <a:r>
              <a:rPr lang="ja-JP" altLang="en-US" dirty="0"/>
              <a:t>→</a:t>
            </a:r>
            <a:r>
              <a:rPr lang="en-US" altLang="ja-JP" dirty="0" err="1"/>
              <a:t>xy</a:t>
            </a:r>
            <a:r>
              <a:rPr lang="ja-JP" altLang="en-US" dirty="0"/>
              <a:t>平面上にモデルを動かして探索</a:t>
            </a:r>
            <a:endParaRPr lang="en-US" altLang="ja-JP" dirty="0"/>
          </a:p>
          <a:p>
            <a:endParaRPr kumimoji="1" lang="ja-JP" altLang="en-US" dirty="0"/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E373E3E8-719B-3AFE-6B77-FA654F7B16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5911" y="0"/>
            <a:ext cx="3936193" cy="3330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03597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09197178-B1BD-F5DC-729F-1AEAC3583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37</a:t>
            </a:fld>
            <a:endParaRPr lang="ja-JP" altLang="en-US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4B82DCA0-B368-FD73-E26F-CDD0692A76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913187"/>
            <a:ext cx="3658111" cy="914528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716EE2A0-6108-8C01-409E-F9844046FD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905" y="359817"/>
            <a:ext cx="5334462" cy="3999323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FAB6C96B-5996-C43F-579E-53DA41DDE50A}"/>
              </a:ext>
            </a:extLst>
          </p:cNvPr>
          <p:cNvSpPr txBox="1"/>
          <p:nvPr/>
        </p:nvSpPr>
        <p:spPr>
          <a:xfrm>
            <a:off x="6096000" y="726621"/>
            <a:ext cx="50074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・白い領域内での</a:t>
            </a:r>
            <a:r>
              <a:rPr lang="ja-JP" altLang="en-US" dirty="0"/>
              <a:t>領域平均</a:t>
            </a:r>
            <a:endParaRPr lang="en-US" altLang="ja-JP" dirty="0"/>
          </a:p>
          <a:p>
            <a:r>
              <a:rPr kumimoji="1" lang="ja-JP" altLang="en-US" dirty="0"/>
              <a:t>・黒い領域内での領域平均</a:t>
            </a:r>
            <a:endParaRPr kumimoji="1" lang="en-US" altLang="ja-JP" dirty="0"/>
          </a:p>
          <a:p>
            <a:r>
              <a:rPr lang="ja-JP" altLang="en-US" dirty="0"/>
              <a:t>→複素内積をとって類似度を比較</a:t>
            </a:r>
            <a:endParaRPr kumimoji="1" lang="ja-JP" altLang="en-US" dirty="0"/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96D191D4-710B-EF6F-4C51-284A7F5145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8875" y="3673928"/>
            <a:ext cx="4743450" cy="495300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C71E39C8-4AFC-4ABD-51BA-45D64061E20D}"/>
              </a:ext>
            </a:extLst>
          </p:cNvPr>
          <p:cNvSpPr txBox="1"/>
          <p:nvPr/>
        </p:nvSpPr>
        <p:spPr>
          <a:xfrm>
            <a:off x="6238875" y="3109623"/>
            <a:ext cx="4864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これを測定領域について導出したものが下式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7EC917AA-32C1-F02C-FF00-781EBFF25961}"/>
              </a:ext>
            </a:extLst>
          </p:cNvPr>
          <p:cNvSpPr txBox="1"/>
          <p:nvPr/>
        </p:nvSpPr>
        <p:spPr>
          <a:xfrm>
            <a:off x="5440367" y="4741317"/>
            <a:ext cx="6955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が極大になる        に目標物があると考えられる</a:t>
            </a:r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9445F6FC-05E2-54CB-C3AB-88A020EDA06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34" t="37501" r="78271" b="23217"/>
          <a:stretch/>
        </p:blipFill>
        <p:spPr>
          <a:xfrm>
            <a:off x="4833257" y="4751421"/>
            <a:ext cx="702129" cy="359228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8A7698EA-5F6F-AD77-D2C5-8663BCDD6B8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9060" t="21974" r="21691" b="30776"/>
          <a:stretch/>
        </p:blipFill>
        <p:spPr>
          <a:xfrm>
            <a:off x="6939642" y="4751421"/>
            <a:ext cx="465365" cy="287428"/>
          </a:xfrm>
          <a:prstGeom prst="rect">
            <a:avLst/>
          </a:prstGeom>
        </p:spPr>
      </p:pic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D805E09D-AFB8-0C00-AABD-26DC7A9E55D5}"/>
              </a:ext>
            </a:extLst>
          </p:cNvPr>
          <p:cNvSpPr txBox="1"/>
          <p:nvPr/>
        </p:nvSpPr>
        <p:spPr>
          <a:xfrm>
            <a:off x="5535386" y="5682738"/>
            <a:ext cx="56951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200" dirty="0"/>
              <a:t>[</a:t>
            </a:r>
            <a:r>
              <a:rPr kumimoji="1" lang="ja-JP" altLang="en-US" sz="1200" dirty="0"/>
              <a:t>出展</a:t>
            </a:r>
            <a:r>
              <a:rPr kumimoji="1" lang="en-US" altLang="ja-JP" sz="1200" dirty="0"/>
              <a:t>:https://ieeexplore.ieee.org/stamp/</a:t>
            </a:r>
            <a:r>
              <a:rPr kumimoji="1" lang="en-US" altLang="ja-JP" sz="1200" dirty="0" err="1"/>
              <a:t>stamp.jsp?tp</a:t>
            </a:r>
            <a:r>
              <a:rPr kumimoji="1" lang="en-US" altLang="ja-JP" sz="1200" dirty="0"/>
              <a:t>=&amp;</a:t>
            </a:r>
            <a:r>
              <a:rPr kumimoji="1" lang="en-US" altLang="ja-JP" sz="1200" dirty="0" err="1"/>
              <a:t>arnumber</a:t>
            </a:r>
            <a:r>
              <a:rPr kumimoji="1" lang="en-US" altLang="ja-JP" sz="1200" dirty="0"/>
              <a:t>=9810860]</a:t>
            </a:r>
            <a:endParaRPr kumimoji="1" lang="ja-JP" altLang="en-US" sz="1200" dirty="0"/>
          </a:p>
        </p:txBody>
      </p:sp>
    </p:spTree>
    <p:extLst>
      <p:ext uri="{BB962C8B-B14F-4D97-AF65-F5344CB8AC3E}">
        <p14:creationId xmlns:p14="http://schemas.microsoft.com/office/powerpoint/2010/main" val="41030492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9BEFFA7-D4F1-1156-B126-3D9BAC687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38</a:t>
            </a:fld>
            <a:endParaRPr lang="ja-JP" altLang="en-US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6BBC812C-291C-135B-1F33-99FE1B2C35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779" y="887430"/>
            <a:ext cx="4718713" cy="5651482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74F35E45-2B1B-BB9E-8FB7-CB3DF31529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7391" y="0"/>
            <a:ext cx="3851250" cy="3559629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50C9B30B-5CD8-B22F-7A3C-8B7435427B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6018" y="3265181"/>
            <a:ext cx="3882487" cy="3592819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4F1D605F-2C8C-4521-3C83-2011D946CF0A}"/>
              </a:ext>
            </a:extLst>
          </p:cNvPr>
          <p:cNvSpPr txBox="1"/>
          <p:nvPr/>
        </p:nvSpPr>
        <p:spPr>
          <a:xfrm>
            <a:off x="10605407" y="2008414"/>
            <a:ext cx="127362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普通にデータとったもの</a:t>
            </a:r>
            <a:endParaRPr kumimoji="1" lang="en-US" altLang="ja-JP" dirty="0"/>
          </a:p>
          <a:p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9894318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F7C70A9-37AD-C2D4-7297-B95F51A03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39</a:t>
            </a:fld>
            <a:endParaRPr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3BBB4526-00B4-60A4-6720-9D4E5B5321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51" y="686932"/>
            <a:ext cx="3258205" cy="3011489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EADA2C85-6684-71F1-2999-74FA591458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9217" y="660091"/>
            <a:ext cx="3326947" cy="3078727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2E6A4699-7A18-9BE5-8C65-DBAC23B2A20C}"/>
              </a:ext>
            </a:extLst>
          </p:cNvPr>
          <p:cNvSpPr txBox="1"/>
          <p:nvPr/>
        </p:nvSpPr>
        <p:spPr>
          <a:xfrm>
            <a:off x="356504" y="136525"/>
            <a:ext cx="4539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データをまばらな計測から補間したもの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9E2440F4-359B-0C4C-C7F9-DCF511D421D8}"/>
              </a:ext>
            </a:extLst>
          </p:cNvPr>
          <p:cNvSpPr txBox="1"/>
          <p:nvPr/>
        </p:nvSpPr>
        <p:spPr>
          <a:xfrm>
            <a:off x="797376" y="3880957"/>
            <a:ext cx="16845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左図：地表面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CF6417F3-3335-B5AC-7D48-3B73B5284ACF}"/>
              </a:ext>
            </a:extLst>
          </p:cNvPr>
          <p:cNvSpPr txBox="1"/>
          <p:nvPr/>
        </p:nvSpPr>
        <p:spPr>
          <a:xfrm>
            <a:off x="4212380" y="3923088"/>
            <a:ext cx="1883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図：パイプ深さ</a:t>
            </a:r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A255AD05-18E0-6AB7-7DEF-846B275CD5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481" y="4566556"/>
            <a:ext cx="5822497" cy="1863199"/>
          </a:xfrm>
          <a:prstGeom prst="rect">
            <a:avLst/>
          </a:prstGeom>
        </p:spPr>
      </p:pic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D51AA10B-1291-20E4-0229-5E851AEF7B18}"/>
              </a:ext>
            </a:extLst>
          </p:cNvPr>
          <p:cNvSpPr txBox="1"/>
          <p:nvPr/>
        </p:nvSpPr>
        <p:spPr>
          <a:xfrm>
            <a:off x="7004957" y="4653643"/>
            <a:ext cx="46781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U</a:t>
            </a:r>
            <a:r>
              <a:rPr kumimoji="1" lang="ja-JP" altLang="en-US" dirty="0"/>
              <a:t>は計測済みの座標の集合、Ｖは未計測のデータの集合。</a:t>
            </a:r>
            <a:endParaRPr kumimoji="1" lang="en-US" altLang="ja-JP" dirty="0"/>
          </a:p>
          <a:p>
            <a:r>
              <a:rPr lang="ja-JP" altLang="en-US" dirty="0"/>
              <a:t>Ｖのデータから振幅　　　　　位相</a:t>
            </a:r>
            <a:endParaRPr lang="en-US" altLang="ja-JP" dirty="0"/>
          </a:p>
          <a:p>
            <a:r>
              <a:rPr kumimoji="1" lang="ja-JP" altLang="en-US" dirty="0"/>
              <a:t>を補間</a:t>
            </a:r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F865E565-BB84-7B19-71A3-95395A0D1CD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613" t="6236" r="77017" b="69256"/>
          <a:stretch/>
        </p:blipFill>
        <p:spPr>
          <a:xfrm>
            <a:off x="9176658" y="5156895"/>
            <a:ext cx="1069521" cy="457200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C0DD0FFB-A150-A0BF-EEF4-78FA59DC345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613" t="61378" r="75895" b="11051"/>
          <a:stretch/>
        </p:blipFill>
        <p:spPr>
          <a:xfrm>
            <a:off x="10786382" y="5062623"/>
            <a:ext cx="1134836" cy="514350"/>
          </a:xfrm>
          <a:prstGeom prst="rect">
            <a:avLst/>
          </a:prstGeom>
        </p:spPr>
      </p:pic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DACCCDEE-4393-28A8-C917-BA7F78064DD5}"/>
              </a:ext>
            </a:extLst>
          </p:cNvPr>
          <p:cNvSpPr txBox="1"/>
          <p:nvPr/>
        </p:nvSpPr>
        <p:spPr>
          <a:xfrm>
            <a:off x="7225393" y="1428750"/>
            <a:ext cx="39515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・パイプの位置近くに反応が見られる</a:t>
            </a: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CF329B37-0615-05F7-E16F-44B530F430B9}"/>
              </a:ext>
            </a:extLst>
          </p:cNvPr>
          <p:cNvSpPr txBox="1"/>
          <p:nvPr/>
        </p:nvSpPr>
        <p:spPr>
          <a:xfrm>
            <a:off x="4637735" y="6538912"/>
            <a:ext cx="56951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200" dirty="0"/>
              <a:t>[</a:t>
            </a:r>
            <a:r>
              <a:rPr kumimoji="1" lang="ja-JP" altLang="en-US" sz="1200" dirty="0"/>
              <a:t>出展</a:t>
            </a:r>
            <a:r>
              <a:rPr kumimoji="1" lang="en-US" altLang="ja-JP" sz="1200" dirty="0"/>
              <a:t>:https://ieeexplore.ieee.org/stamp/</a:t>
            </a:r>
            <a:r>
              <a:rPr kumimoji="1" lang="en-US" altLang="ja-JP" sz="1200" dirty="0" err="1"/>
              <a:t>stamp.jsp?tp</a:t>
            </a:r>
            <a:r>
              <a:rPr kumimoji="1" lang="en-US" altLang="ja-JP" sz="1200" dirty="0"/>
              <a:t>=&amp;</a:t>
            </a:r>
            <a:r>
              <a:rPr kumimoji="1" lang="en-US" altLang="ja-JP" sz="1200" dirty="0" err="1"/>
              <a:t>arnumber</a:t>
            </a:r>
            <a:r>
              <a:rPr kumimoji="1" lang="en-US" altLang="ja-JP" sz="1200" dirty="0"/>
              <a:t>=9810860]</a:t>
            </a:r>
            <a:endParaRPr kumimoji="1" lang="ja-JP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9796088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18241EEC-0527-1FCE-EA3E-D28A2E56FB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4</a:t>
            </a:fld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D03DED6F-5F3D-3D75-4C04-F6FA50421C0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930275"/>
          </a:xfrm>
        </p:spPr>
        <p:txBody>
          <a:bodyPr>
            <a:normAutofit/>
          </a:bodyPr>
          <a:lstStyle/>
          <a:p>
            <a:r>
              <a:rPr kumimoji="1" lang="en-US" altLang="ja-JP" sz="2800" dirty="0"/>
              <a:t>FDTD</a:t>
            </a:r>
            <a:r>
              <a:rPr kumimoji="1" lang="ja-JP" altLang="en-US" sz="2800" dirty="0"/>
              <a:t>法</a:t>
            </a:r>
            <a:r>
              <a:rPr kumimoji="1" lang="en-US" altLang="ja-JP" sz="2800" dirty="0"/>
              <a:t>(</a:t>
            </a:r>
            <a:r>
              <a:rPr kumimoji="1" lang="ja-JP" altLang="en-US" sz="2800" dirty="0"/>
              <a:t>時間領域差分法</a:t>
            </a:r>
            <a:r>
              <a:rPr kumimoji="1" lang="en-US" altLang="ja-JP" sz="2800" dirty="0"/>
              <a:t>)</a:t>
            </a:r>
            <a:endParaRPr kumimoji="1" lang="ja-JP" altLang="en-US" sz="2800" dirty="0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1091FCE9-2EEE-361A-B18C-BDE44D5407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5690" y="1295400"/>
            <a:ext cx="3126138" cy="2057711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566B9E9E-404A-D257-6A69-E0256EF29C3B}"/>
              </a:ext>
            </a:extLst>
          </p:cNvPr>
          <p:cNvSpPr txBox="1"/>
          <p:nvPr/>
        </p:nvSpPr>
        <p:spPr>
          <a:xfrm>
            <a:off x="838200" y="1409855"/>
            <a:ext cx="63817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・マクスウェル方程式の微分形式を時間領域と周波数領域</a:t>
            </a:r>
            <a:endParaRPr kumimoji="1" lang="en-US" altLang="ja-JP" dirty="0"/>
          </a:p>
          <a:p>
            <a:r>
              <a:rPr lang="ja-JP" altLang="en-US" dirty="0"/>
              <a:t>　で離散化して電磁界の時間変化を求める</a:t>
            </a:r>
            <a:endParaRPr lang="en-US" altLang="ja-JP" dirty="0"/>
          </a:p>
          <a:p>
            <a:r>
              <a:rPr kumimoji="1" lang="ja-JP" altLang="en-US" dirty="0"/>
              <a:t>・電磁界シミュレーションでよく使われる手法</a:t>
            </a:r>
            <a:endParaRPr kumimoji="1" lang="en-US" altLang="ja-JP" dirty="0"/>
          </a:p>
          <a:p>
            <a:r>
              <a:rPr lang="ja-JP" altLang="en-US" dirty="0"/>
              <a:t>・有限の大きさの計算領域を考え、多数のセルに分割する</a:t>
            </a:r>
            <a:endParaRPr lang="en-US" altLang="ja-JP" dirty="0"/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B2EBD2F1-6E49-069A-F377-B6EF5F6C30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906393"/>
            <a:ext cx="5629275" cy="3465043"/>
          </a:xfrm>
          <a:prstGeom prst="rect">
            <a:avLst/>
          </a:prstGeom>
        </p:spPr>
      </p:pic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FB5CD9FE-58BD-E7A5-2C58-14D83B758754}"/>
              </a:ext>
            </a:extLst>
          </p:cNvPr>
          <p:cNvSpPr txBox="1"/>
          <p:nvPr/>
        </p:nvSpPr>
        <p:spPr>
          <a:xfrm>
            <a:off x="838200" y="6371436"/>
            <a:ext cx="48196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https://qiita.com/atily17/items/aeff9e1c4609e33f2d72</a:t>
            </a:r>
            <a:endParaRPr kumimoji="1"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22477759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40FF7116-89C0-DEBD-2EEC-FD73855D2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40</a:t>
            </a:fld>
            <a:endParaRPr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ACD48326-C886-1C23-8F33-825B3F8F45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7175" y="1579788"/>
            <a:ext cx="3923620" cy="977602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D11664B7-AD2C-5D55-C641-40A845194E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2199" y="3033025"/>
            <a:ext cx="2993571" cy="791950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07DCE22E-3C9B-4CEF-E968-D7E1DE13A2F4}"/>
              </a:ext>
            </a:extLst>
          </p:cNvPr>
          <p:cNvSpPr txBox="1"/>
          <p:nvPr/>
        </p:nvSpPr>
        <p:spPr>
          <a:xfrm>
            <a:off x="840921" y="269421"/>
            <a:ext cx="62456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dirty="0"/>
              <a:t>補間データの更新</a:t>
            </a: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EFC4B467-E629-8C0E-567B-68E65029F5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8813" y="4246554"/>
            <a:ext cx="6463302" cy="646331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76E995D7-3DA0-3526-8222-E07EA625BE68}"/>
              </a:ext>
            </a:extLst>
          </p:cNvPr>
          <p:cNvSpPr txBox="1"/>
          <p:nvPr/>
        </p:nvSpPr>
        <p:spPr>
          <a:xfrm>
            <a:off x="767441" y="930729"/>
            <a:ext cx="7078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・評価関数          が小さくなるように 補間データを更新する</a:t>
            </a:r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0FCC2BB8-AE3B-7471-39DD-1333E1FD91C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" t="13901" r="77610" b="29038"/>
          <a:stretch/>
        </p:blipFill>
        <p:spPr>
          <a:xfrm>
            <a:off x="1977492" y="909245"/>
            <a:ext cx="633344" cy="400051"/>
          </a:xfrm>
          <a:prstGeom prst="rect">
            <a:avLst/>
          </a:prstGeom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6FF74653-83B3-8D8B-3542-5C2B7D930E95}"/>
              </a:ext>
            </a:extLst>
          </p:cNvPr>
          <p:cNvSpPr txBox="1"/>
          <p:nvPr/>
        </p:nvSpPr>
        <p:spPr>
          <a:xfrm>
            <a:off x="1905338" y="2566607"/>
            <a:ext cx="4560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補間データ　　について</a:t>
            </a:r>
            <a:r>
              <a:rPr kumimoji="1" lang="en-US" altLang="ja-JP" dirty="0"/>
              <a:t>gradient</a:t>
            </a:r>
            <a:r>
              <a:rPr kumimoji="1" lang="ja-JP" altLang="en-US" dirty="0"/>
              <a:t>を求める　　　</a:t>
            </a:r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7395B258-F199-C777-73B7-BE0F71EE3DD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3425" t="8592" r="7716" b="25939"/>
          <a:stretch/>
        </p:blipFill>
        <p:spPr>
          <a:xfrm>
            <a:off x="3165022" y="2617514"/>
            <a:ext cx="394607" cy="263638"/>
          </a:xfrm>
          <a:prstGeom prst="rect">
            <a:avLst/>
          </a:prstGeom>
        </p:spPr>
      </p:pic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E58B9D1C-0F0A-A424-9F20-1884DB8815FC}"/>
              </a:ext>
            </a:extLst>
          </p:cNvPr>
          <p:cNvSpPr txBox="1"/>
          <p:nvPr/>
        </p:nvSpPr>
        <p:spPr>
          <a:xfrm>
            <a:off x="2193470" y="3876426"/>
            <a:ext cx="3801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ステップ幅を用いて更新を行う</a:t>
            </a: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B09A2240-069E-0521-B190-B0028CC9C64E}"/>
              </a:ext>
            </a:extLst>
          </p:cNvPr>
          <p:cNvSpPr txBox="1"/>
          <p:nvPr/>
        </p:nvSpPr>
        <p:spPr>
          <a:xfrm>
            <a:off x="1977492" y="5371707"/>
            <a:ext cx="61068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ステップ幅</a:t>
            </a:r>
            <a:r>
              <a:rPr kumimoji="1" lang="en-US" altLang="ja-JP" dirty="0"/>
              <a:t>α</a:t>
            </a:r>
            <a:r>
              <a:rPr lang="ja-JP" altLang="en-US" dirty="0"/>
              <a:t>はアルミホの条件から導出</a:t>
            </a:r>
            <a:endParaRPr lang="en-US" altLang="ja-JP" dirty="0"/>
          </a:p>
          <a:p>
            <a:r>
              <a:rPr kumimoji="1" lang="ja-JP" altLang="en-US" dirty="0"/>
              <a:t>更新ごとの</a:t>
            </a:r>
            <a:r>
              <a:rPr lang="en-US" altLang="ja-JP" dirty="0"/>
              <a:t>h</a:t>
            </a:r>
            <a:r>
              <a:rPr lang="ja-JP" altLang="en-US" dirty="0"/>
              <a:t>の値を</a:t>
            </a:r>
            <a:r>
              <a:rPr lang="en-US" altLang="ja-JP" dirty="0" err="1"/>
              <a:t>xy</a:t>
            </a:r>
            <a:r>
              <a:rPr lang="ja-JP" altLang="en-US" dirty="0"/>
              <a:t>平面についてプロットしてみる</a:t>
            </a:r>
            <a:endParaRPr kumimoji="1" lang="ja-JP" altLang="en-US" dirty="0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C39B4944-E6AE-B418-558C-3F8D9582D798}"/>
              </a:ext>
            </a:extLst>
          </p:cNvPr>
          <p:cNvSpPr txBox="1"/>
          <p:nvPr/>
        </p:nvSpPr>
        <p:spPr>
          <a:xfrm>
            <a:off x="1905338" y="6305050"/>
            <a:ext cx="56951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200" dirty="0"/>
              <a:t>[</a:t>
            </a:r>
            <a:r>
              <a:rPr kumimoji="1" lang="ja-JP" altLang="en-US" sz="1200" dirty="0"/>
              <a:t>出展</a:t>
            </a:r>
            <a:r>
              <a:rPr kumimoji="1" lang="en-US" altLang="ja-JP" sz="1200" dirty="0"/>
              <a:t>:https://ieeexplore.ieee.org/stamp/</a:t>
            </a:r>
            <a:r>
              <a:rPr kumimoji="1" lang="en-US" altLang="ja-JP" sz="1200" dirty="0" err="1"/>
              <a:t>stamp.jsp?tp</a:t>
            </a:r>
            <a:r>
              <a:rPr kumimoji="1" lang="en-US" altLang="ja-JP" sz="1200" dirty="0"/>
              <a:t>=&amp;</a:t>
            </a:r>
            <a:r>
              <a:rPr kumimoji="1" lang="en-US" altLang="ja-JP" sz="1200" dirty="0" err="1"/>
              <a:t>arnumber</a:t>
            </a:r>
            <a:r>
              <a:rPr kumimoji="1" lang="en-US" altLang="ja-JP" sz="1200" dirty="0"/>
              <a:t>=9810860]</a:t>
            </a:r>
            <a:endParaRPr kumimoji="1" lang="ja-JP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34136684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4D0F47B-DB71-A6AC-EB83-68306A989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41</a:t>
            </a:fld>
            <a:endParaRPr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A93BB8BE-2828-06D7-963F-EE09804863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418" y="975632"/>
            <a:ext cx="8115027" cy="4070193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765D9B53-C693-0FC4-AE14-FEBE3CCB15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418" y="569630"/>
            <a:ext cx="1690018" cy="1536756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0D005E47-A9BB-0445-2706-7714CD6349C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454" t="10562" r="13263" b="42199"/>
          <a:stretch/>
        </p:blipFill>
        <p:spPr>
          <a:xfrm flipH="1">
            <a:off x="7913111" y="975632"/>
            <a:ext cx="4138177" cy="2399262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7F9E0FD2-373A-F4A7-021A-A4D7FF0996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13111" y="3374894"/>
            <a:ext cx="3815443" cy="3530777"/>
          </a:xfrm>
          <a:prstGeom prst="rect">
            <a:avLst/>
          </a:prstGeom>
        </p:spPr>
      </p:pic>
      <p:sp>
        <p:nvSpPr>
          <p:cNvPr id="14" name="楕円 13">
            <a:extLst>
              <a:ext uri="{FF2B5EF4-FFF2-40B4-BE49-F238E27FC236}">
                <a16:creationId xmlns:a16="http://schemas.microsoft.com/office/drawing/2014/main" id="{5C9D23BB-A9E9-B055-65A4-0BBAAAC81464}"/>
              </a:ext>
            </a:extLst>
          </p:cNvPr>
          <p:cNvSpPr/>
          <p:nvPr/>
        </p:nvSpPr>
        <p:spPr>
          <a:xfrm>
            <a:off x="4972050" y="2522764"/>
            <a:ext cx="661308" cy="424542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5" name="図 14">
            <a:extLst>
              <a:ext uri="{FF2B5EF4-FFF2-40B4-BE49-F238E27FC236}">
                <a16:creationId xmlns:a16="http://schemas.microsoft.com/office/drawing/2014/main" id="{DD4B39E7-0FF8-AA87-2E9F-A76832BEFB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43938" y="4545910"/>
            <a:ext cx="737680" cy="499915"/>
          </a:xfrm>
          <a:prstGeom prst="rect">
            <a:avLst/>
          </a:prstGeom>
        </p:spPr>
      </p:pic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87DE1090-BAB1-8939-BEBB-7C20BACB49E8}"/>
              </a:ext>
            </a:extLst>
          </p:cNvPr>
          <p:cNvSpPr txBox="1"/>
          <p:nvPr/>
        </p:nvSpPr>
        <p:spPr>
          <a:xfrm>
            <a:off x="463446" y="163388"/>
            <a:ext cx="5039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h</a:t>
            </a:r>
            <a:r>
              <a:rPr kumimoji="1" lang="ja-JP" altLang="en-US" dirty="0"/>
              <a:t>について</a:t>
            </a:r>
            <a:r>
              <a:rPr lang="en-US" altLang="ja-JP" dirty="0" err="1"/>
              <a:t>xy</a:t>
            </a:r>
            <a:r>
              <a:rPr lang="ja-JP" altLang="en-US" dirty="0"/>
              <a:t>平面にプロットしたもの</a:t>
            </a:r>
            <a:endParaRPr kumimoji="1" lang="ja-JP" altLang="en-US" dirty="0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B1D46C09-6442-1DF6-55AF-8A36C3180070}"/>
              </a:ext>
            </a:extLst>
          </p:cNvPr>
          <p:cNvSpPr txBox="1"/>
          <p:nvPr/>
        </p:nvSpPr>
        <p:spPr>
          <a:xfrm>
            <a:off x="1175657" y="5372100"/>
            <a:ext cx="588645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・左、右、左下が</a:t>
            </a:r>
            <a:r>
              <a:rPr lang="en-US" altLang="ja-JP" dirty="0"/>
              <a:t>s</a:t>
            </a:r>
            <a:r>
              <a:rPr lang="ja-JP" altLang="en-US" dirty="0"/>
              <a:t>の更新</a:t>
            </a:r>
            <a:r>
              <a:rPr lang="en-US" altLang="ja-JP" dirty="0"/>
              <a:t>0,1,2</a:t>
            </a:r>
            <a:r>
              <a:rPr lang="ja-JP" altLang="en-US" dirty="0"/>
              <a:t>回目の図</a:t>
            </a:r>
            <a:endParaRPr kumimoji="1" lang="en-US" altLang="ja-JP" dirty="0"/>
          </a:p>
          <a:p>
            <a:r>
              <a:rPr kumimoji="1" lang="ja-JP" altLang="en-US" dirty="0"/>
              <a:t>・</a:t>
            </a:r>
            <a:r>
              <a:rPr kumimoji="1" lang="en-US" altLang="ja-JP" dirty="0"/>
              <a:t>h</a:t>
            </a:r>
            <a:r>
              <a:rPr kumimoji="1" lang="ja-JP" altLang="en-US" dirty="0"/>
              <a:t>が</a:t>
            </a:r>
            <a:r>
              <a:rPr lang="ja-JP" altLang="en-US" dirty="0"/>
              <a:t>大きいところに目標物があると考えられる</a:t>
            </a:r>
            <a:endParaRPr lang="en-US" altLang="ja-JP" dirty="0"/>
          </a:p>
          <a:p>
            <a:r>
              <a:rPr kumimoji="1" lang="ja-JP" altLang="en-US" dirty="0"/>
              <a:t>→右図</a:t>
            </a:r>
            <a:r>
              <a:rPr kumimoji="1" lang="en-US" altLang="ja-JP" dirty="0"/>
              <a:t>(</a:t>
            </a:r>
            <a:r>
              <a:rPr kumimoji="1" lang="ja-JP" altLang="en-US" dirty="0"/>
              <a:t>初期の補間データ</a:t>
            </a:r>
            <a:r>
              <a:rPr kumimoji="1" lang="en-US" altLang="ja-JP" dirty="0"/>
              <a:t>)</a:t>
            </a:r>
            <a:r>
              <a:rPr kumimoji="1" lang="ja-JP" altLang="en-US" dirty="0"/>
              <a:t>の埋設物位置と対応している</a:t>
            </a:r>
            <a:endParaRPr kumimoji="1" lang="en-US" altLang="ja-JP" dirty="0"/>
          </a:p>
          <a:p>
            <a:r>
              <a:rPr lang="ja-JP" altLang="en-US" dirty="0"/>
              <a:t>黒白図は各更新で最も</a:t>
            </a:r>
            <a:r>
              <a:rPr lang="en-US" altLang="ja-JP" dirty="0"/>
              <a:t>h</a:t>
            </a:r>
            <a:r>
              <a:rPr lang="ja-JP" altLang="en-US" dirty="0"/>
              <a:t>が大きかった場所</a:t>
            </a:r>
            <a:endParaRPr lang="en-US" altLang="ja-JP" dirty="0"/>
          </a:p>
          <a:p>
            <a:r>
              <a:rPr kumimoji="1" lang="en-US" altLang="ja-JP" dirty="0"/>
              <a:t>(</a:t>
            </a:r>
            <a:r>
              <a:rPr kumimoji="1" lang="ja-JP" altLang="en-US" dirty="0"/>
              <a:t>全更新時で一致している</a:t>
            </a:r>
            <a:r>
              <a:rPr kumimoji="1" lang="en-US" altLang="ja-JP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78868599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7FDDC49-102A-EDE3-C8FA-6F4E41C568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42</a:t>
            </a:fld>
            <a:endParaRPr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DAFCB87A-640C-3536-5DAC-9654821533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95" y="562939"/>
            <a:ext cx="4314492" cy="3235869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41C3A1DB-3F2A-798A-F67A-6B6D14159BAF}"/>
              </a:ext>
            </a:extLst>
          </p:cNvPr>
          <p:cNvSpPr txBox="1"/>
          <p:nvPr/>
        </p:nvSpPr>
        <p:spPr>
          <a:xfrm>
            <a:off x="495300" y="323850"/>
            <a:ext cx="6334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パイプ向けモデル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D9D1C1D8-7789-F7A9-2A7F-9AECD4E7A3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95" y="3712364"/>
            <a:ext cx="4252580" cy="3235868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86AF56B2-81FD-BA00-F712-362BCD774BB0}"/>
              </a:ext>
            </a:extLst>
          </p:cNvPr>
          <p:cNvSpPr txBox="1"/>
          <p:nvPr/>
        </p:nvSpPr>
        <p:spPr>
          <a:xfrm>
            <a:off x="5154387" y="4360640"/>
            <a:ext cx="533127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・向きがあることを考慮したモデルにしたい</a:t>
            </a:r>
            <a:endParaRPr kumimoji="1" lang="en-US" altLang="ja-JP" dirty="0"/>
          </a:p>
          <a:p>
            <a:r>
              <a:rPr lang="ja-JP" altLang="en-US" dirty="0"/>
              <a:t>→長方形を仮定している</a:t>
            </a:r>
            <a:endParaRPr kumimoji="1" lang="en-US" altLang="ja-JP" dirty="0"/>
          </a:p>
          <a:p>
            <a:r>
              <a:rPr kumimoji="1" lang="ja-JP" altLang="en-US" dirty="0"/>
              <a:t>・モデル縦横両方について</a:t>
            </a:r>
            <a:endParaRPr kumimoji="1" lang="en-US" altLang="ja-JP" dirty="0"/>
          </a:p>
          <a:p>
            <a:r>
              <a:rPr lang="ja-JP" altLang="en-US" dirty="0"/>
              <a:t>探索を行う</a:t>
            </a:r>
            <a:endParaRPr lang="en-US" altLang="ja-JP" dirty="0"/>
          </a:p>
          <a:p>
            <a:r>
              <a:rPr kumimoji="1" lang="ja-JP" altLang="en-US" dirty="0"/>
              <a:t>縦：パイプと平行</a:t>
            </a:r>
            <a:endParaRPr kumimoji="1" lang="en-US" altLang="ja-JP" dirty="0"/>
          </a:p>
          <a:p>
            <a:r>
              <a:rPr lang="ja-JP" altLang="en-US" dirty="0"/>
              <a:t>横：パイプと垂直</a:t>
            </a:r>
            <a:endParaRPr lang="en-US" altLang="ja-JP" dirty="0"/>
          </a:p>
          <a:p>
            <a:endParaRPr kumimoji="1" lang="ja-JP" altLang="en-US" dirty="0"/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0E7EE81F-DFF7-6BFB-107C-ECD1C0A885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6215" y="693182"/>
            <a:ext cx="5576537" cy="3235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3824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3EBD0ABA-8F43-9F70-821E-89D04B17AB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43</a:t>
            </a:fld>
            <a:endParaRPr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75E87AD3-B2A2-D609-C69A-AE3D4AE751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707" y="796962"/>
            <a:ext cx="11587843" cy="5812028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7D965E77-394F-45F3-FB31-2755272C84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7454" y="895018"/>
            <a:ext cx="1849659" cy="1681920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1A714BCF-2364-845D-EA31-70B99B1E5CD6}"/>
              </a:ext>
            </a:extLst>
          </p:cNvPr>
          <p:cNvSpPr txBox="1"/>
          <p:nvPr/>
        </p:nvSpPr>
        <p:spPr>
          <a:xfrm>
            <a:off x="913014" y="310243"/>
            <a:ext cx="82867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dirty="0"/>
              <a:t>縦</a:t>
            </a:r>
            <a:r>
              <a:rPr kumimoji="1" lang="en-US" altLang="ja-JP" sz="3200" dirty="0"/>
              <a:t>version(</a:t>
            </a:r>
            <a:r>
              <a:rPr kumimoji="1" lang="ja-JP" altLang="en-US" sz="3200" dirty="0"/>
              <a:t>パイプと同じ向き</a:t>
            </a:r>
            <a:r>
              <a:rPr kumimoji="1" lang="en-US" altLang="ja-JP" sz="3200" dirty="0"/>
              <a:t>)</a:t>
            </a:r>
            <a:endParaRPr kumimoji="1" lang="ja-JP" altLang="en-US" sz="3200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1056A752-1219-D119-2B56-D9A6BF4DA634}"/>
              </a:ext>
            </a:extLst>
          </p:cNvPr>
          <p:cNvSpPr txBox="1"/>
          <p:nvPr/>
        </p:nvSpPr>
        <p:spPr>
          <a:xfrm>
            <a:off x="1413088" y="6060715"/>
            <a:ext cx="76101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・白黒図が違うところを指してしまっている</a:t>
            </a:r>
            <a:r>
              <a:rPr kumimoji="1" lang="en-US" altLang="ja-JP" dirty="0"/>
              <a:t>(</a:t>
            </a:r>
            <a:r>
              <a:rPr kumimoji="1" lang="ja-JP" altLang="en-US" dirty="0"/>
              <a:t>場所検知としては失敗</a:t>
            </a:r>
            <a:r>
              <a:rPr kumimoji="1" lang="en-US" altLang="ja-JP" dirty="0"/>
              <a:t>)</a:t>
            </a:r>
          </a:p>
          <a:p>
            <a:r>
              <a:rPr kumimoji="1" lang="ja-JP" altLang="en-US" dirty="0"/>
              <a:t>・パイプと同じ向きにしてるだけあって多少は近い</a:t>
            </a:r>
          </a:p>
        </p:txBody>
      </p:sp>
    </p:spTree>
    <p:extLst>
      <p:ext uri="{BB962C8B-B14F-4D97-AF65-F5344CB8AC3E}">
        <p14:creationId xmlns:p14="http://schemas.microsoft.com/office/powerpoint/2010/main" val="147484603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D3E658E2-ADD1-35BA-4253-CDEA18504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44</a:t>
            </a:fld>
            <a:endParaRPr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19102A8B-CFC5-8024-36F4-8161FF164D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221" y="1340223"/>
            <a:ext cx="10281557" cy="5381252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014D9A8F-ABD7-F894-27C1-28E2550511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445" y="1013828"/>
            <a:ext cx="1491341" cy="1356097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59933ADE-B52E-152A-A57E-2DA13A08ECDB}"/>
              </a:ext>
            </a:extLst>
          </p:cNvPr>
          <p:cNvSpPr txBox="1"/>
          <p:nvPr/>
        </p:nvSpPr>
        <p:spPr>
          <a:xfrm>
            <a:off x="1001486" y="429053"/>
            <a:ext cx="61929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dirty="0"/>
              <a:t>横</a:t>
            </a:r>
            <a:r>
              <a:rPr kumimoji="1" lang="en-US" altLang="ja-JP" sz="3200" dirty="0"/>
              <a:t>version(</a:t>
            </a:r>
            <a:r>
              <a:rPr kumimoji="1" lang="ja-JP" altLang="en-US" sz="3200" dirty="0"/>
              <a:t>パイプと垂直な向き</a:t>
            </a:r>
            <a:r>
              <a:rPr kumimoji="1" lang="en-US" altLang="ja-JP" sz="3200" dirty="0"/>
              <a:t>)</a:t>
            </a:r>
            <a:endParaRPr kumimoji="1" lang="ja-JP" altLang="en-US" sz="3200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D7BA3B99-AD74-E605-102A-9F508573845F}"/>
              </a:ext>
            </a:extLst>
          </p:cNvPr>
          <p:cNvSpPr txBox="1"/>
          <p:nvPr/>
        </p:nvSpPr>
        <p:spPr>
          <a:xfrm>
            <a:off x="7649936" y="4294415"/>
            <a:ext cx="34943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・パイプの位置と全然違うところに反応してしまっている</a:t>
            </a:r>
            <a:endParaRPr kumimoji="1" lang="en-US" altLang="ja-JP" dirty="0"/>
          </a:p>
          <a:p>
            <a:r>
              <a:rPr lang="ja-JP" altLang="en-US" dirty="0"/>
              <a:t>・向きを揃えることの重要性</a:t>
            </a:r>
            <a:endParaRPr lang="en-US" altLang="ja-JP" dirty="0"/>
          </a:p>
          <a:p>
            <a:r>
              <a:rPr kumimoji="1" lang="ja-JP" altLang="en-US" dirty="0"/>
              <a:t>・原因模索中</a:t>
            </a:r>
          </a:p>
        </p:txBody>
      </p:sp>
    </p:spTree>
    <p:extLst>
      <p:ext uri="{BB962C8B-B14F-4D97-AF65-F5344CB8AC3E}">
        <p14:creationId xmlns:p14="http://schemas.microsoft.com/office/powerpoint/2010/main" val="402168486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B3D2E23C-C6D2-5353-220B-1FE97426C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45</a:t>
            </a:fld>
            <a:endParaRPr lang="ja-JP" altLang="en-US" dirty="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32E82E5F-72CD-8981-2DAE-2C188EFEA0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944" y="552332"/>
            <a:ext cx="4499238" cy="5230821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1FAC08DA-2884-EEFA-08EB-0DE9B442B900}"/>
              </a:ext>
            </a:extLst>
          </p:cNvPr>
          <p:cNvSpPr txBox="1"/>
          <p:nvPr/>
        </p:nvSpPr>
        <p:spPr>
          <a:xfrm>
            <a:off x="5855511" y="979714"/>
            <a:ext cx="54193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・円形なためパイプ中心から外れるほど</a:t>
            </a:r>
            <a:endParaRPr kumimoji="1" lang="en-US" altLang="ja-JP" dirty="0"/>
          </a:p>
          <a:p>
            <a:r>
              <a:rPr lang="ja-JP" altLang="en-US" dirty="0"/>
              <a:t>　電磁波が返ってにくい？</a:t>
            </a:r>
            <a:endParaRPr lang="en-US" altLang="ja-JP" dirty="0"/>
          </a:p>
          <a:p>
            <a:r>
              <a:rPr kumimoji="1" lang="ja-JP" altLang="en-US" dirty="0"/>
              <a:t>・そのため長方形で内部外部ではっきり区別するのではなく</a:t>
            </a:r>
            <a:r>
              <a:rPr lang="ja-JP" altLang="en-US" dirty="0"/>
              <a:t>徐々に変化するものと考える</a:t>
            </a:r>
            <a:endParaRPr kumimoji="1" lang="en-US" altLang="ja-JP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FADAC4C2-D24F-182C-D370-7344E4408F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8414" y="2953431"/>
            <a:ext cx="4030435" cy="3022827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9203AD2E-B05F-2B00-B4AE-7220A9D655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4365" y="2677886"/>
            <a:ext cx="3145866" cy="3415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2477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7601E2C4-0545-F82E-F50D-6E2AD91F7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46</a:t>
            </a:fld>
            <a:endParaRPr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6A5C4973-1A6E-47E0-9BB0-3B4DD13D81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345192"/>
            <a:ext cx="4384221" cy="3288166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745D6C07-F636-9467-8ED6-929A3A24CC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569834"/>
            <a:ext cx="4384221" cy="3288166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148AF4F0-A4C4-6A2F-FAB7-7A687203A4DE}"/>
              </a:ext>
            </a:extLst>
          </p:cNvPr>
          <p:cNvSpPr txBox="1"/>
          <p:nvPr/>
        </p:nvSpPr>
        <p:spPr>
          <a:xfrm>
            <a:off x="408214" y="122464"/>
            <a:ext cx="4620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・パイプモデル</a:t>
            </a:r>
            <a:r>
              <a:rPr kumimoji="1" lang="en-US" altLang="ja-JP" dirty="0"/>
              <a:t>2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68E472D0-1772-F6EC-0672-53A3F8778608}"/>
              </a:ext>
            </a:extLst>
          </p:cNvPr>
          <p:cNvSpPr txBox="1"/>
          <p:nvPr/>
        </p:nvSpPr>
        <p:spPr>
          <a:xfrm>
            <a:off x="5747657" y="1061357"/>
            <a:ext cx="531495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・長方形モデルを改良して</a:t>
            </a:r>
            <a:endParaRPr kumimoji="1" lang="en-US" altLang="ja-JP" dirty="0"/>
          </a:p>
          <a:p>
            <a:r>
              <a:rPr lang="ja-JP" altLang="en-US" dirty="0"/>
              <a:t>　段階的に散乱強度が変わることに対応させる</a:t>
            </a:r>
            <a:endParaRPr lang="en-US" altLang="ja-JP" dirty="0"/>
          </a:p>
          <a:p>
            <a:r>
              <a:rPr lang="ja-JP" altLang="en-US" dirty="0"/>
              <a:t>・パイプ中心、パイプ側面、外部で</a:t>
            </a:r>
            <a:endParaRPr lang="en-US" altLang="ja-JP" dirty="0"/>
          </a:p>
          <a:p>
            <a:r>
              <a:rPr lang="ja-JP" altLang="en-US" dirty="0"/>
              <a:t>　それぞれ一様であると仮定を変更する</a:t>
            </a:r>
            <a:endParaRPr lang="en-US" altLang="ja-JP" dirty="0"/>
          </a:p>
          <a:p>
            <a:endParaRPr kumimoji="1" lang="ja-JP" altLang="en-US" dirty="0"/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E68B6195-8B06-DCCC-5CFB-FE16514C70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7161" y="3332362"/>
            <a:ext cx="2974155" cy="3457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08592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9449567-F9B1-093B-086B-72EF024ABF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47</a:t>
            </a:fld>
            <a:endParaRPr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1D4162AA-7F7D-0F43-8467-444972FA6B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4302" y="1338943"/>
            <a:ext cx="9932459" cy="4924931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6B4F704B-DA22-C9B9-7D82-7015D2066D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1357" y="895018"/>
            <a:ext cx="1971029" cy="1792283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F58F1B0C-99BF-CBBA-2643-53BD1783A3FA}"/>
              </a:ext>
            </a:extLst>
          </p:cNvPr>
          <p:cNvSpPr txBox="1"/>
          <p:nvPr/>
        </p:nvSpPr>
        <p:spPr>
          <a:xfrm>
            <a:off x="938893" y="310243"/>
            <a:ext cx="82867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dirty="0"/>
              <a:t>縦</a:t>
            </a:r>
            <a:r>
              <a:rPr kumimoji="1" lang="en-US" altLang="ja-JP" sz="3200" dirty="0"/>
              <a:t>version</a:t>
            </a:r>
            <a:endParaRPr kumimoji="1" lang="ja-JP" altLang="en-US" sz="3200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FFED9C9F-D041-D535-307D-FEF1E015D782}"/>
              </a:ext>
            </a:extLst>
          </p:cNvPr>
          <p:cNvSpPr txBox="1"/>
          <p:nvPr/>
        </p:nvSpPr>
        <p:spPr>
          <a:xfrm>
            <a:off x="367393" y="3311551"/>
            <a:ext cx="1876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あまり変化なし</a:t>
            </a:r>
          </a:p>
        </p:txBody>
      </p:sp>
    </p:spTree>
    <p:extLst>
      <p:ext uri="{BB962C8B-B14F-4D97-AF65-F5344CB8AC3E}">
        <p14:creationId xmlns:p14="http://schemas.microsoft.com/office/powerpoint/2010/main" val="43964953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F177019E-19B9-3DE4-8D1C-CBF27249C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48</a:t>
            </a:fld>
            <a:endParaRPr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AE211FD6-5D9C-E52F-EBAC-E967A6E663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6331" y="1216479"/>
            <a:ext cx="9767803" cy="4843287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6228B81D-F7E9-A151-8CDD-00A48F9DD0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2642" y="774047"/>
            <a:ext cx="2038459" cy="1853598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8720756C-124E-77C1-BE76-D020D96F7769}"/>
              </a:ext>
            </a:extLst>
          </p:cNvPr>
          <p:cNvSpPr txBox="1"/>
          <p:nvPr/>
        </p:nvSpPr>
        <p:spPr>
          <a:xfrm>
            <a:off x="938893" y="310243"/>
            <a:ext cx="82867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 dirty="0"/>
              <a:t>横</a:t>
            </a:r>
            <a:r>
              <a:rPr kumimoji="1" lang="en-US" altLang="ja-JP" sz="3200" dirty="0"/>
              <a:t>version</a:t>
            </a:r>
            <a:endParaRPr kumimoji="1" lang="ja-JP" altLang="en-US" sz="3200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0382EFBF-923A-5FF8-0484-C5A31E2F86D8}"/>
              </a:ext>
            </a:extLst>
          </p:cNvPr>
          <p:cNvSpPr txBox="1"/>
          <p:nvPr/>
        </p:nvSpPr>
        <p:spPr>
          <a:xfrm>
            <a:off x="367393" y="3311551"/>
            <a:ext cx="1876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あまり変化なし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FB1884F3-7A0C-5A16-AFB0-3FDFFC479CFF}"/>
              </a:ext>
            </a:extLst>
          </p:cNvPr>
          <p:cNvSpPr txBox="1"/>
          <p:nvPr/>
        </p:nvSpPr>
        <p:spPr>
          <a:xfrm>
            <a:off x="8531679" y="4049486"/>
            <a:ext cx="31514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もう一回手法を見直す</a:t>
            </a:r>
            <a:endParaRPr kumimoji="1" lang="en-US" altLang="ja-JP" dirty="0"/>
          </a:p>
          <a:p>
            <a:r>
              <a:rPr lang="ja-JP" altLang="en-US" dirty="0"/>
              <a:t>もっと段階を細かくする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5084425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B419B3FF-E3A7-638C-FAAB-4D774E37D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49</a:t>
            </a:fld>
            <a:endParaRPr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59E9AD4D-584A-F28B-059D-BED2309A4C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667" y="2652566"/>
            <a:ext cx="11578333" cy="3382029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1283C62A-9F44-4991-904C-3349B6C94E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60312"/>
            <a:ext cx="2270593" cy="2064681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541B3BAF-B6F6-8CAE-A6DC-AC7263CEF129}"/>
              </a:ext>
            </a:extLst>
          </p:cNvPr>
          <p:cNvSpPr txBox="1"/>
          <p:nvPr/>
        </p:nvSpPr>
        <p:spPr>
          <a:xfrm>
            <a:off x="613667" y="693964"/>
            <a:ext cx="89222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周波数を間引かないで行った</a:t>
            </a:r>
            <a:r>
              <a:rPr kumimoji="1" lang="en-US" altLang="ja-JP" dirty="0"/>
              <a:t>version</a:t>
            </a:r>
          </a:p>
          <a:p>
            <a:r>
              <a:rPr lang="ja-JP" altLang="en-US" dirty="0"/>
              <a:t>円形モデル</a:t>
            </a:r>
            <a:r>
              <a:rPr lang="en-US" altLang="ja-JP" dirty="0"/>
              <a:t>(r=7 t=3)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3653881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B0269BDD-228B-4040-9E61-0CBB3AAED0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50" y="1027950"/>
            <a:ext cx="4086225" cy="3596438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052F2950-9E19-AAF7-95B5-CD5FD5DFB024}"/>
              </a:ext>
            </a:extLst>
          </p:cNvPr>
          <p:cNvSpPr txBox="1"/>
          <p:nvPr/>
        </p:nvSpPr>
        <p:spPr>
          <a:xfrm>
            <a:off x="600075" y="533400"/>
            <a:ext cx="52101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 dirty="0"/>
              <a:t>1</a:t>
            </a:r>
            <a:r>
              <a:rPr lang="ja-JP" altLang="en-US" sz="2400" dirty="0"/>
              <a:t>つのセルに対して</a:t>
            </a:r>
            <a:r>
              <a:rPr lang="en-US" altLang="ja-JP" sz="2400" dirty="0"/>
              <a:t>...</a:t>
            </a:r>
            <a:endParaRPr kumimoji="1" lang="ja-JP" altLang="en-US" sz="2400" dirty="0"/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0EACB61B-919D-DAB3-37AC-A2D859AA93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1363" y="1156018"/>
            <a:ext cx="2771775" cy="838595"/>
          </a:xfrm>
          <a:prstGeom prst="rect">
            <a:avLst/>
          </a:prstGeom>
        </p:spPr>
      </p:pic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F78589C5-1617-0203-E452-623FF68373A0}"/>
              </a:ext>
            </a:extLst>
          </p:cNvPr>
          <p:cNvSpPr txBox="1"/>
          <p:nvPr/>
        </p:nvSpPr>
        <p:spPr>
          <a:xfrm>
            <a:off x="5105401" y="1476375"/>
            <a:ext cx="1381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差分近似：</a:t>
            </a:r>
          </a:p>
        </p:txBody>
      </p:sp>
      <p:pic>
        <p:nvPicPr>
          <p:cNvPr id="17" name="図 16">
            <a:extLst>
              <a:ext uri="{FF2B5EF4-FFF2-40B4-BE49-F238E27FC236}">
                <a16:creationId xmlns:a16="http://schemas.microsoft.com/office/drawing/2014/main" id="{35299513-9B40-C57F-C816-AEAB4B2E1D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0821" y="2176254"/>
            <a:ext cx="2952857" cy="922200"/>
          </a:xfrm>
          <a:prstGeom prst="rect">
            <a:avLst/>
          </a:prstGeom>
        </p:spPr>
      </p:pic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6DB0F237-5D66-6C69-0CCA-FFAFCBE3FF3B}"/>
              </a:ext>
            </a:extLst>
          </p:cNvPr>
          <p:cNvSpPr txBox="1"/>
          <p:nvPr/>
        </p:nvSpPr>
        <p:spPr>
          <a:xfrm>
            <a:off x="5029200" y="3429000"/>
            <a:ext cx="4448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マクスウェル方程式から</a:t>
            </a:r>
            <a:r>
              <a:rPr lang="en-US" altLang="ja-JP" dirty="0"/>
              <a:t>...</a:t>
            </a:r>
            <a:endParaRPr kumimoji="1" lang="ja-JP" altLang="en-US" dirty="0"/>
          </a:p>
        </p:txBody>
      </p:sp>
      <p:pic>
        <p:nvPicPr>
          <p:cNvPr id="20" name="図 19">
            <a:extLst>
              <a:ext uri="{FF2B5EF4-FFF2-40B4-BE49-F238E27FC236}">
                <a16:creationId xmlns:a16="http://schemas.microsoft.com/office/drawing/2014/main" id="{C917DD4D-E981-40E0-7134-60460BB358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2" y="4128879"/>
            <a:ext cx="6086474" cy="1405014"/>
          </a:xfrm>
          <a:prstGeom prst="rect">
            <a:avLst/>
          </a:prstGeom>
        </p:spPr>
      </p:pic>
      <p:pic>
        <p:nvPicPr>
          <p:cNvPr id="22" name="図 21">
            <a:extLst>
              <a:ext uri="{FF2B5EF4-FFF2-40B4-BE49-F238E27FC236}">
                <a16:creationId xmlns:a16="http://schemas.microsoft.com/office/drawing/2014/main" id="{67F44FB0-7B5E-999D-C161-21D9168725B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1" y="4993211"/>
            <a:ext cx="6276974" cy="1699792"/>
          </a:xfrm>
          <a:prstGeom prst="rect">
            <a:avLst/>
          </a:prstGeom>
        </p:spPr>
      </p:pic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92B9950-B30C-7E72-38EB-D28270887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4534022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2E60E75-09E8-085E-8AB1-94D9FD2466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50</a:t>
            </a:fld>
            <a:endParaRPr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C923B714-900B-2B4F-3698-752763B1E0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6528" y="1182265"/>
            <a:ext cx="10575471" cy="5304260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4EB4E751-DCEE-46E1-EC46-DD48C9DED0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8666" y="1182265"/>
            <a:ext cx="2051926" cy="1865844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7D8D3899-5B61-E114-EF8D-D6FA40F6B078}"/>
              </a:ext>
            </a:extLst>
          </p:cNvPr>
          <p:cNvSpPr txBox="1"/>
          <p:nvPr/>
        </p:nvSpPr>
        <p:spPr>
          <a:xfrm>
            <a:off x="726621" y="302079"/>
            <a:ext cx="56088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円形モデル</a:t>
            </a:r>
          </a:p>
        </p:txBody>
      </p:sp>
    </p:spTree>
    <p:extLst>
      <p:ext uri="{BB962C8B-B14F-4D97-AF65-F5344CB8AC3E}">
        <p14:creationId xmlns:p14="http://schemas.microsoft.com/office/powerpoint/2010/main" val="383292682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65BE147D-858C-367B-C6DE-DC44729DDF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51</a:t>
            </a:fld>
            <a:endParaRPr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206124A0-1078-33B9-3BC7-DDCD6BE143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9142" y="1709432"/>
            <a:ext cx="9992858" cy="5012043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F59DC53E-95E8-EF14-5958-96E4F40037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4064" y="1507651"/>
            <a:ext cx="2310493" cy="2100963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9EBAF29A-12C4-DE9F-36F8-49B065E301D6}"/>
              </a:ext>
            </a:extLst>
          </p:cNvPr>
          <p:cNvSpPr txBox="1"/>
          <p:nvPr/>
        </p:nvSpPr>
        <p:spPr>
          <a:xfrm>
            <a:off x="873579" y="547007"/>
            <a:ext cx="5959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円形モデル</a:t>
            </a:r>
          </a:p>
        </p:txBody>
      </p:sp>
    </p:spTree>
    <p:extLst>
      <p:ext uri="{BB962C8B-B14F-4D97-AF65-F5344CB8AC3E}">
        <p14:creationId xmlns:p14="http://schemas.microsoft.com/office/powerpoint/2010/main" val="146491090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DDEE2932-1593-56B8-517C-F5B9D79287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52</a:t>
            </a:fld>
            <a:endParaRPr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CD250790-4B15-F388-3E13-7FA9D04ACF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7786" y="1313301"/>
            <a:ext cx="10314214" cy="5173223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07F00FAC-EDAD-9D46-06FC-34BF89B6C1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0700" y="1371599"/>
            <a:ext cx="1872356" cy="1702559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430164F5-B7E6-DECC-8C34-C48AE11103BC}"/>
              </a:ext>
            </a:extLst>
          </p:cNvPr>
          <p:cNvSpPr txBox="1"/>
          <p:nvPr/>
        </p:nvSpPr>
        <p:spPr>
          <a:xfrm>
            <a:off x="587829" y="457200"/>
            <a:ext cx="5894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長方形モデル</a:t>
            </a:r>
          </a:p>
        </p:txBody>
      </p:sp>
    </p:spTree>
    <p:extLst>
      <p:ext uri="{BB962C8B-B14F-4D97-AF65-F5344CB8AC3E}">
        <p14:creationId xmlns:p14="http://schemas.microsoft.com/office/powerpoint/2010/main" val="291267357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19608E8-CCFB-1B2E-1D54-74FFF0EF77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53</a:t>
            </a:fld>
            <a:endParaRPr lang="ja-JP" altLang="en-US" dirty="0"/>
          </a:p>
        </p:txBody>
      </p:sp>
      <p:pic>
        <p:nvPicPr>
          <p:cNvPr id="5" name="図 4" descr="座る, テーブル, ブルー が含まれている画像&#10;&#10;自動的に生成された説明">
            <a:extLst>
              <a:ext uri="{FF2B5EF4-FFF2-40B4-BE49-F238E27FC236}">
                <a16:creationId xmlns:a16="http://schemas.microsoft.com/office/drawing/2014/main" id="{3E8DFAF1-894E-A114-20DD-D2DF477A43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54048"/>
            <a:ext cx="4638548" cy="3477342"/>
          </a:xfrm>
          <a:prstGeom prst="rect">
            <a:avLst/>
          </a:prstGeom>
        </p:spPr>
      </p:pic>
      <p:pic>
        <p:nvPicPr>
          <p:cNvPr id="7" name="図 6" descr="座る, 横, 汚い, 立つ が含まれている画像&#10;&#10;自動的に生成された説明">
            <a:extLst>
              <a:ext uri="{FF2B5EF4-FFF2-40B4-BE49-F238E27FC236}">
                <a16:creationId xmlns:a16="http://schemas.microsoft.com/office/drawing/2014/main" id="{7462F78A-A269-EBA8-4300-6AF757F7F0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0736" y="637563"/>
            <a:ext cx="3147676" cy="4974672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93F01BF3-A261-31EF-E5DE-B72C007C36BC}"/>
              </a:ext>
            </a:extLst>
          </p:cNvPr>
          <p:cNvSpPr txBox="1"/>
          <p:nvPr/>
        </p:nvSpPr>
        <p:spPr>
          <a:xfrm>
            <a:off x="453006" y="327171"/>
            <a:ext cx="4185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四通りの計測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DB32025A-6A80-F369-50ED-E249453218BF}"/>
              </a:ext>
            </a:extLst>
          </p:cNvPr>
          <p:cNvSpPr txBox="1"/>
          <p:nvPr/>
        </p:nvSpPr>
        <p:spPr>
          <a:xfrm>
            <a:off x="8610600" y="1128214"/>
            <a:ext cx="324304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・受信アンテナと送信アンテナを垂直水平に変えて</a:t>
            </a:r>
            <a:endParaRPr kumimoji="1" lang="en-US" altLang="ja-JP" dirty="0"/>
          </a:p>
          <a:p>
            <a:r>
              <a:rPr lang="ja-JP" altLang="en-US" dirty="0"/>
              <a:t>四通りに計測</a:t>
            </a:r>
            <a:endParaRPr lang="en-US" altLang="ja-JP" dirty="0"/>
          </a:p>
          <a:p>
            <a:endParaRPr kumimoji="1" lang="en-US" altLang="ja-JP" dirty="0"/>
          </a:p>
          <a:p>
            <a:r>
              <a:rPr lang="ja-JP" altLang="en-US" dirty="0"/>
              <a:t>・中心ずれ分データをシフトして比較</a:t>
            </a:r>
            <a:endParaRPr lang="en-US" altLang="ja-JP" dirty="0"/>
          </a:p>
          <a:p>
            <a:endParaRPr kumimoji="1" lang="en-US" altLang="ja-JP" dirty="0"/>
          </a:p>
          <a:p>
            <a:r>
              <a:rPr lang="ja-JP" altLang="en-US" dirty="0"/>
              <a:t>・深さ</a:t>
            </a:r>
            <a:r>
              <a:rPr lang="en-US" altLang="ja-JP" dirty="0"/>
              <a:t>7</a:t>
            </a:r>
            <a:r>
              <a:rPr lang="ja-JP" altLang="en-US" dirty="0"/>
              <a:t>㎝のところに埋めた</a:t>
            </a:r>
            <a:endParaRPr lang="en-US" altLang="ja-JP" dirty="0"/>
          </a:p>
          <a:p>
            <a:endParaRPr kumimoji="1" lang="en-US" altLang="ja-JP" dirty="0"/>
          </a:p>
          <a:p>
            <a:r>
              <a:rPr lang="ja-JP" altLang="en-US" dirty="0"/>
              <a:t>・地表面反射が</a:t>
            </a:r>
            <a:r>
              <a:rPr lang="en-US" altLang="ja-JP" dirty="0"/>
              <a:t>d=0.20m</a:t>
            </a:r>
            <a:r>
              <a:rPr lang="ja-JP" altLang="en-US" dirty="0"/>
              <a:t>付近</a:t>
            </a:r>
            <a:r>
              <a:rPr kumimoji="1" lang="ja-JP" altLang="en-US" dirty="0"/>
              <a:t>で起こっているので</a:t>
            </a:r>
            <a:endParaRPr kumimoji="1" lang="en-US" altLang="ja-JP" dirty="0"/>
          </a:p>
          <a:p>
            <a:r>
              <a:rPr kumimoji="1" lang="ja-JP" altLang="en-US" dirty="0"/>
              <a:t>　　</a:t>
            </a:r>
            <a:r>
              <a:rPr kumimoji="1" lang="en-US" altLang="ja-JP" dirty="0"/>
              <a:t>d=0.27</a:t>
            </a:r>
            <a:r>
              <a:rPr kumimoji="1" lang="ja-JP" altLang="en-US" dirty="0"/>
              <a:t>～</a:t>
            </a:r>
            <a:r>
              <a:rPr kumimoji="1" lang="en-US" altLang="ja-JP" dirty="0"/>
              <a:t>0.28m</a:t>
            </a:r>
          </a:p>
          <a:p>
            <a:r>
              <a:rPr lang="ja-JP" altLang="en-US" dirty="0"/>
              <a:t>あたりにパイプの上端がありそう</a:t>
            </a:r>
            <a:endParaRPr kumimoji="1" lang="en-US" altLang="ja-JP" dirty="0"/>
          </a:p>
        </p:txBody>
      </p:sp>
      <p:sp>
        <p:nvSpPr>
          <p:cNvPr id="12" name="矢印: 右 11">
            <a:extLst>
              <a:ext uri="{FF2B5EF4-FFF2-40B4-BE49-F238E27FC236}">
                <a16:creationId xmlns:a16="http://schemas.microsoft.com/office/drawing/2014/main" id="{D433E59B-991C-67D9-5255-2A36B4E1D19E}"/>
              </a:ext>
            </a:extLst>
          </p:cNvPr>
          <p:cNvSpPr/>
          <p:nvPr/>
        </p:nvSpPr>
        <p:spPr>
          <a:xfrm>
            <a:off x="5519956" y="4983060"/>
            <a:ext cx="1015068" cy="268449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31533ED9-822E-8FD2-3A55-E58E5099FB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5043183" y="4423781"/>
            <a:ext cx="1082179" cy="304826"/>
          </a:xfrm>
          <a:prstGeom prst="rect">
            <a:avLst/>
          </a:prstGeom>
        </p:spPr>
      </p:pic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573EBE89-9470-75BE-1CBD-102000BBE57A}"/>
              </a:ext>
            </a:extLst>
          </p:cNvPr>
          <p:cNvSpPr txBox="1"/>
          <p:nvPr/>
        </p:nvSpPr>
        <p:spPr>
          <a:xfrm>
            <a:off x="5629902" y="5171703"/>
            <a:ext cx="1015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>
                <a:solidFill>
                  <a:schemeClr val="bg1"/>
                </a:solidFill>
              </a:rPr>
              <a:t>3.5cm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F61C03C2-D705-9AF5-6CB7-1A1AD94319E1}"/>
              </a:ext>
            </a:extLst>
          </p:cNvPr>
          <p:cNvSpPr txBox="1"/>
          <p:nvPr/>
        </p:nvSpPr>
        <p:spPr>
          <a:xfrm>
            <a:off x="5012422" y="3692456"/>
            <a:ext cx="1015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>
                <a:solidFill>
                  <a:schemeClr val="bg1"/>
                </a:solidFill>
              </a:rPr>
              <a:t>6.5cm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995030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6FAD4CC-1ABE-4CF1-10E8-9D335EBA97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8552" y="6332496"/>
            <a:ext cx="2743200" cy="365125"/>
          </a:xfrm>
        </p:spPr>
        <p:txBody>
          <a:bodyPr/>
          <a:lstStyle/>
          <a:p>
            <a:fld id="{AB492E1D-532B-4343-855D-235CD69FFFAA}" type="slidenum">
              <a:rPr lang="ja-JP" altLang="en-US" smtClean="0"/>
              <a:pPr/>
              <a:t>54</a:t>
            </a:fld>
            <a:endParaRPr lang="ja-JP" altLang="en-US" dirty="0"/>
          </a:p>
        </p:txBody>
      </p:sp>
      <p:pic>
        <p:nvPicPr>
          <p:cNvPr id="4" name="図 3" descr="グラフ, 等高線グラフ&#10;&#10;自動的に生成された説明">
            <a:extLst>
              <a:ext uri="{FF2B5EF4-FFF2-40B4-BE49-F238E27FC236}">
                <a16:creationId xmlns:a16="http://schemas.microsoft.com/office/drawing/2014/main" id="{6ED289C9-B8F2-20F7-151C-7211B3C6CF9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23" r="-1533" b="1"/>
          <a:stretch/>
        </p:blipFill>
        <p:spPr>
          <a:xfrm>
            <a:off x="3788193" y="431497"/>
            <a:ext cx="3698564" cy="2994916"/>
          </a:xfrm>
          <a:prstGeom prst="rect">
            <a:avLst/>
          </a:prstGeom>
        </p:spPr>
      </p:pic>
      <p:pic>
        <p:nvPicPr>
          <p:cNvPr id="6" name="図 5" descr="グラフ&#10;&#10;自動的に生成された説明">
            <a:extLst>
              <a:ext uri="{FF2B5EF4-FFF2-40B4-BE49-F238E27FC236}">
                <a16:creationId xmlns:a16="http://schemas.microsoft.com/office/drawing/2014/main" id="{F3A43682-D4D6-81B1-50BF-2E866CB3A42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95" r="-24"/>
          <a:stretch/>
        </p:blipFill>
        <p:spPr>
          <a:xfrm>
            <a:off x="4041882" y="3957343"/>
            <a:ext cx="3441173" cy="2832421"/>
          </a:xfrm>
          <a:prstGeom prst="rect">
            <a:avLst/>
          </a:prstGeom>
        </p:spPr>
      </p:pic>
      <p:pic>
        <p:nvPicPr>
          <p:cNvPr id="8" name="図 7" descr="グラフ, 等高線グラフ&#10;&#10;自動的に生成された説明">
            <a:extLst>
              <a:ext uri="{FF2B5EF4-FFF2-40B4-BE49-F238E27FC236}">
                <a16:creationId xmlns:a16="http://schemas.microsoft.com/office/drawing/2014/main" id="{635C1021-CB5A-36E6-437E-A82BF1E0759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85" r="606"/>
          <a:stretch/>
        </p:blipFill>
        <p:spPr>
          <a:xfrm>
            <a:off x="0" y="543235"/>
            <a:ext cx="3615656" cy="2979309"/>
          </a:xfrm>
          <a:prstGeom prst="rect">
            <a:avLst/>
          </a:prstGeom>
        </p:spPr>
      </p:pic>
      <p:pic>
        <p:nvPicPr>
          <p:cNvPr id="10" name="図 9" descr="グラフ&#10;&#10;自動的に生成された説明">
            <a:extLst>
              <a:ext uri="{FF2B5EF4-FFF2-40B4-BE49-F238E27FC236}">
                <a16:creationId xmlns:a16="http://schemas.microsoft.com/office/drawing/2014/main" id="{69B9DB95-7CFE-E443-806A-E6EE240CC1E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74" r="-468"/>
          <a:stretch/>
        </p:blipFill>
        <p:spPr>
          <a:xfrm>
            <a:off x="15504" y="3908516"/>
            <a:ext cx="3621039" cy="2930076"/>
          </a:xfrm>
          <a:prstGeom prst="rect">
            <a:avLst/>
          </a:prstGeom>
        </p:spPr>
      </p:pic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9DC176F0-623D-819D-F148-18F4A60BADD3}"/>
              </a:ext>
            </a:extLst>
          </p:cNvPr>
          <p:cNvSpPr txBox="1"/>
          <p:nvPr/>
        </p:nvSpPr>
        <p:spPr>
          <a:xfrm>
            <a:off x="1378776" y="3508406"/>
            <a:ext cx="19951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/>
              <a:t>d</a:t>
            </a:r>
            <a:r>
              <a:rPr kumimoji="1" lang="en-US" altLang="ja-JP" sz="2000" dirty="0"/>
              <a:t>=0.28m</a:t>
            </a:r>
            <a:endParaRPr kumimoji="1" lang="ja-JP" altLang="en-US" sz="2000" dirty="0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0E1A2755-62F5-31B8-4471-E4510B3B5668}"/>
              </a:ext>
            </a:extLst>
          </p:cNvPr>
          <p:cNvSpPr txBox="1"/>
          <p:nvPr/>
        </p:nvSpPr>
        <p:spPr>
          <a:xfrm>
            <a:off x="5098442" y="3491823"/>
            <a:ext cx="19951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/>
              <a:t>d</a:t>
            </a:r>
            <a:r>
              <a:rPr kumimoji="1" lang="en-US" altLang="ja-JP" sz="2000" dirty="0"/>
              <a:t>=0.29m</a:t>
            </a:r>
            <a:endParaRPr kumimoji="1" lang="ja-JP" altLang="en-US" sz="2000" dirty="0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7C08615E-D642-C53B-872C-4AD0084240C3}"/>
              </a:ext>
            </a:extLst>
          </p:cNvPr>
          <p:cNvSpPr txBox="1"/>
          <p:nvPr/>
        </p:nvSpPr>
        <p:spPr>
          <a:xfrm>
            <a:off x="842838" y="159026"/>
            <a:ext cx="4794637" cy="38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Tx-Rx(</a:t>
            </a:r>
            <a:r>
              <a:rPr lang="ja-JP" altLang="en-US" dirty="0"/>
              <a:t>どちらもパイプと垂直</a:t>
            </a:r>
            <a:r>
              <a:rPr lang="en-US" altLang="ja-JP" dirty="0"/>
              <a:t>)</a:t>
            </a:r>
            <a:endParaRPr kumimoji="1" lang="ja-JP" altLang="en-US" dirty="0"/>
          </a:p>
        </p:txBody>
      </p:sp>
      <p:pic>
        <p:nvPicPr>
          <p:cNvPr id="9" name="図 8" descr="グラフ&#10;&#10;自動的に生成された説明">
            <a:extLst>
              <a:ext uri="{FF2B5EF4-FFF2-40B4-BE49-F238E27FC236}">
                <a16:creationId xmlns:a16="http://schemas.microsoft.com/office/drawing/2014/main" id="{C8F6864F-F43F-CC9B-4841-2AAF3994C71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83" t="8929" r="25443" b="49060"/>
          <a:stretch/>
        </p:blipFill>
        <p:spPr>
          <a:xfrm>
            <a:off x="8969542" y="0"/>
            <a:ext cx="3222457" cy="3808039"/>
          </a:xfrm>
          <a:prstGeom prst="rect">
            <a:avLst/>
          </a:prstGeom>
        </p:spPr>
      </p:pic>
      <p:sp>
        <p:nvSpPr>
          <p:cNvPr id="5" name="楕円 4">
            <a:extLst>
              <a:ext uri="{FF2B5EF4-FFF2-40B4-BE49-F238E27FC236}">
                <a16:creationId xmlns:a16="http://schemas.microsoft.com/office/drawing/2014/main" id="{30EA6710-5F45-7D4E-A161-1F7F5FC15C5F}"/>
              </a:ext>
            </a:extLst>
          </p:cNvPr>
          <p:cNvSpPr/>
          <p:nvPr/>
        </p:nvSpPr>
        <p:spPr>
          <a:xfrm rot="20172305">
            <a:off x="1251691" y="1084697"/>
            <a:ext cx="984693" cy="23489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31D84CF7-1EC2-FA82-B112-9169A72C8001}"/>
              </a:ext>
            </a:extLst>
          </p:cNvPr>
          <p:cNvSpPr txBox="1"/>
          <p:nvPr/>
        </p:nvSpPr>
        <p:spPr>
          <a:xfrm>
            <a:off x="7994708" y="4077050"/>
            <a:ext cx="36911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・広く散らばっている</a:t>
            </a:r>
            <a:endParaRPr kumimoji="1" lang="en-US" altLang="ja-JP" dirty="0"/>
          </a:p>
          <a:p>
            <a:r>
              <a:rPr lang="ja-JP" altLang="en-US" dirty="0"/>
              <a:t>・位相から特に読み取れない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1317103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6FAD4CC-1ABE-4CF1-10E8-9D335EBA97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8552" y="6332496"/>
            <a:ext cx="2743200" cy="365125"/>
          </a:xfrm>
        </p:spPr>
        <p:txBody>
          <a:bodyPr/>
          <a:lstStyle/>
          <a:p>
            <a:fld id="{AB492E1D-532B-4343-855D-235CD69FFFAA}" type="slidenum">
              <a:rPr lang="ja-JP" altLang="en-US" smtClean="0"/>
              <a:pPr/>
              <a:t>55</a:t>
            </a:fld>
            <a:endParaRPr lang="ja-JP" altLang="en-US" dirty="0"/>
          </a:p>
        </p:txBody>
      </p:sp>
      <p:pic>
        <p:nvPicPr>
          <p:cNvPr id="12" name="図 11" descr="グラフ, 等高線グラフ&#10;&#10;自動的に生成された説明">
            <a:extLst>
              <a:ext uri="{FF2B5EF4-FFF2-40B4-BE49-F238E27FC236}">
                <a16:creationId xmlns:a16="http://schemas.microsoft.com/office/drawing/2014/main" id="{4E5E0262-C806-9EB4-0792-CEC23E97A5C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77" r="1088"/>
          <a:stretch/>
        </p:blipFill>
        <p:spPr>
          <a:xfrm>
            <a:off x="3750103" y="541556"/>
            <a:ext cx="3418456" cy="3009228"/>
          </a:xfrm>
          <a:prstGeom prst="rect">
            <a:avLst/>
          </a:prstGeom>
        </p:spPr>
      </p:pic>
      <p:pic>
        <p:nvPicPr>
          <p:cNvPr id="14" name="図 13" descr="グラフ, 等高線グラフ&#10;&#10;自動的に生成された説明">
            <a:extLst>
              <a:ext uri="{FF2B5EF4-FFF2-40B4-BE49-F238E27FC236}">
                <a16:creationId xmlns:a16="http://schemas.microsoft.com/office/drawing/2014/main" id="{414BFB79-B817-5DDE-2AD6-D51D4771F6B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76" r="1423"/>
          <a:stretch/>
        </p:blipFill>
        <p:spPr>
          <a:xfrm>
            <a:off x="3750102" y="3974108"/>
            <a:ext cx="3418456" cy="2858586"/>
          </a:xfrm>
          <a:prstGeom prst="rect">
            <a:avLst/>
          </a:prstGeom>
        </p:spPr>
      </p:pic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04E327FB-0066-A0C5-FE7B-B676E4637181}"/>
              </a:ext>
            </a:extLst>
          </p:cNvPr>
          <p:cNvSpPr txBox="1"/>
          <p:nvPr/>
        </p:nvSpPr>
        <p:spPr>
          <a:xfrm>
            <a:off x="4900883" y="3573998"/>
            <a:ext cx="19951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/>
              <a:t>d</a:t>
            </a:r>
            <a:r>
              <a:rPr kumimoji="1" lang="en-US" altLang="ja-JP" sz="2000" dirty="0"/>
              <a:t>=0.32m</a:t>
            </a:r>
            <a:endParaRPr kumimoji="1" lang="ja-JP" altLang="en-US" sz="2000" dirty="0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7C08615E-D642-C53B-872C-4AD0084240C3}"/>
              </a:ext>
            </a:extLst>
          </p:cNvPr>
          <p:cNvSpPr txBox="1"/>
          <p:nvPr/>
        </p:nvSpPr>
        <p:spPr>
          <a:xfrm>
            <a:off x="842838" y="159026"/>
            <a:ext cx="4794637" cy="38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Tx-Rx(</a:t>
            </a:r>
            <a:r>
              <a:rPr lang="ja-JP" altLang="en-US" dirty="0"/>
              <a:t>どちらもパイプと垂直</a:t>
            </a:r>
            <a:r>
              <a:rPr lang="en-US" altLang="ja-JP" dirty="0"/>
              <a:t>)</a:t>
            </a:r>
            <a:endParaRPr kumimoji="1" lang="ja-JP" altLang="en-US" dirty="0"/>
          </a:p>
        </p:txBody>
      </p:sp>
      <p:pic>
        <p:nvPicPr>
          <p:cNvPr id="5" name="図 4" descr="グラフ, 等高線グラフ&#10;&#10;自動的に生成された説明">
            <a:extLst>
              <a:ext uri="{FF2B5EF4-FFF2-40B4-BE49-F238E27FC236}">
                <a16:creationId xmlns:a16="http://schemas.microsoft.com/office/drawing/2014/main" id="{6A73D8B0-01A7-BDE1-2742-749B717325F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1" t="4192" r="1379"/>
          <a:stretch/>
        </p:blipFill>
        <p:spPr>
          <a:xfrm>
            <a:off x="1" y="541557"/>
            <a:ext cx="3165859" cy="3009228"/>
          </a:xfrm>
          <a:prstGeom prst="rect">
            <a:avLst/>
          </a:prstGeom>
        </p:spPr>
      </p:pic>
      <p:pic>
        <p:nvPicPr>
          <p:cNvPr id="9" name="図 8" descr="グラフ&#10;&#10;自動的に生成された説明">
            <a:extLst>
              <a:ext uri="{FF2B5EF4-FFF2-40B4-BE49-F238E27FC236}">
                <a16:creationId xmlns:a16="http://schemas.microsoft.com/office/drawing/2014/main" id="{F711A940-01FA-477B-2912-678FA39AA92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64" t="4963" r="3152"/>
          <a:stretch/>
        </p:blipFill>
        <p:spPr>
          <a:xfrm>
            <a:off x="116430" y="3908517"/>
            <a:ext cx="3049430" cy="2943311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01D6DFA5-73EB-4163-1F33-9F963CDC8F10}"/>
              </a:ext>
            </a:extLst>
          </p:cNvPr>
          <p:cNvSpPr txBox="1"/>
          <p:nvPr/>
        </p:nvSpPr>
        <p:spPr>
          <a:xfrm>
            <a:off x="989487" y="3573998"/>
            <a:ext cx="19951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/>
              <a:t>d</a:t>
            </a:r>
            <a:r>
              <a:rPr kumimoji="1" lang="en-US" altLang="ja-JP" sz="2000" dirty="0"/>
              <a:t>=0.31m</a:t>
            </a:r>
            <a:endParaRPr kumimoji="1" lang="ja-JP" altLang="en-US" sz="2000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5A945B1B-18A3-6023-0DDB-E18E779172E0}"/>
              </a:ext>
            </a:extLst>
          </p:cNvPr>
          <p:cNvSpPr txBox="1"/>
          <p:nvPr/>
        </p:nvSpPr>
        <p:spPr>
          <a:xfrm>
            <a:off x="7935985" y="1283516"/>
            <a:ext cx="3489821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・</a:t>
            </a:r>
            <a:r>
              <a:rPr lang="en-US" altLang="ja-JP" dirty="0"/>
              <a:t>d</a:t>
            </a:r>
            <a:r>
              <a:rPr kumimoji="1" lang="en-US" altLang="ja-JP" dirty="0"/>
              <a:t>=0.31m</a:t>
            </a:r>
            <a:r>
              <a:rPr kumimoji="1" lang="ja-JP" altLang="en-US" dirty="0"/>
              <a:t>あたりで一旦振幅の反応が弱くなる</a:t>
            </a:r>
            <a:endParaRPr kumimoji="1" lang="en-US" altLang="ja-JP" dirty="0"/>
          </a:p>
          <a:p>
            <a:r>
              <a:rPr lang="en-US" altLang="ja-JP" dirty="0"/>
              <a:t>:d=0.28m</a:t>
            </a:r>
            <a:r>
              <a:rPr lang="ja-JP" altLang="en-US" dirty="0"/>
              <a:t>あたりから本格的に見える、直径</a:t>
            </a:r>
            <a:r>
              <a:rPr lang="en-US" altLang="ja-JP" dirty="0"/>
              <a:t>3cm</a:t>
            </a:r>
            <a:r>
              <a:rPr lang="ja-JP" altLang="en-US" dirty="0"/>
              <a:t>を考えると</a:t>
            </a:r>
            <a:endParaRPr lang="en-US" altLang="ja-JP" dirty="0"/>
          </a:p>
          <a:p>
            <a:r>
              <a:rPr kumimoji="1" lang="ja-JP" altLang="en-US" dirty="0"/>
              <a:t>パイプの中心で見えにくくなる？</a:t>
            </a:r>
            <a:endParaRPr kumimoji="1" lang="en-US" altLang="ja-JP" dirty="0"/>
          </a:p>
          <a:p>
            <a:endParaRPr lang="en-US" altLang="ja-JP" dirty="0"/>
          </a:p>
          <a:p>
            <a:r>
              <a:rPr kumimoji="1" lang="ja-JP" altLang="en-US" dirty="0"/>
              <a:t>再び</a:t>
            </a:r>
            <a:r>
              <a:rPr kumimoji="1" lang="en-US" altLang="ja-JP" dirty="0"/>
              <a:t>d=</a:t>
            </a:r>
            <a:r>
              <a:rPr kumimoji="1" lang="ja-JP" altLang="en-US" dirty="0"/>
              <a:t>０</a:t>
            </a:r>
            <a:r>
              <a:rPr kumimoji="1" lang="en-US" altLang="ja-JP" dirty="0"/>
              <a:t>.32</a:t>
            </a:r>
            <a:r>
              <a:rPr kumimoji="1" lang="ja-JP" altLang="en-US" dirty="0"/>
              <a:t>あたりから良く見えるようになる</a:t>
            </a:r>
            <a:endParaRPr kumimoji="1" lang="en-US" altLang="ja-JP" dirty="0"/>
          </a:p>
          <a:p>
            <a:endParaRPr lang="en-US" altLang="ja-JP" dirty="0"/>
          </a:p>
          <a:p>
            <a:r>
              <a:rPr kumimoji="1" lang="ja-JP" altLang="en-US" dirty="0"/>
              <a:t>・位相も反応が見られるが、パイプの向きはわからない</a:t>
            </a:r>
            <a:endParaRPr kumimoji="1" lang="en-US" altLang="ja-JP" dirty="0"/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9198524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D13CC712-5F02-75F5-5460-9321E6290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56</a:t>
            </a:fld>
            <a:endParaRPr lang="ja-JP" altLang="en-US" dirty="0"/>
          </a:p>
        </p:txBody>
      </p:sp>
      <p:pic>
        <p:nvPicPr>
          <p:cNvPr id="8" name="図 7" descr="グラフ, 等高線グラフ&#10;&#10;自動的に生成された説明">
            <a:extLst>
              <a:ext uri="{FF2B5EF4-FFF2-40B4-BE49-F238E27FC236}">
                <a16:creationId xmlns:a16="http://schemas.microsoft.com/office/drawing/2014/main" id="{5D566675-9497-BC13-4A8B-1A38B6F3846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81" r="6897"/>
          <a:stretch/>
        </p:blipFill>
        <p:spPr>
          <a:xfrm>
            <a:off x="24371" y="427951"/>
            <a:ext cx="3369229" cy="3231673"/>
          </a:xfrm>
          <a:prstGeom prst="rect">
            <a:avLst/>
          </a:prstGeom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5463FB44-1069-BF54-F6D5-5E9C42382CB6}"/>
              </a:ext>
            </a:extLst>
          </p:cNvPr>
          <p:cNvSpPr txBox="1"/>
          <p:nvPr/>
        </p:nvSpPr>
        <p:spPr>
          <a:xfrm>
            <a:off x="876394" y="45421"/>
            <a:ext cx="4794637" cy="38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Tx-Rx(</a:t>
            </a:r>
            <a:r>
              <a:rPr lang="ja-JP" altLang="en-US" dirty="0"/>
              <a:t>どちらもパイプと平行</a:t>
            </a:r>
            <a:r>
              <a:rPr lang="en-US" altLang="ja-JP" dirty="0"/>
              <a:t>)</a:t>
            </a:r>
            <a:endParaRPr kumimoji="1" lang="ja-JP" altLang="en-US" dirty="0"/>
          </a:p>
        </p:txBody>
      </p:sp>
      <p:pic>
        <p:nvPicPr>
          <p:cNvPr id="7" name="図 6" descr="グラフ, 等高線グラフ&#10;&#10;自動的に生成された説明">
            <a:extLst>
              <a:ext uri="{FF2B5EF4-FFF2-40B4-BE49-F238E27FC236}">
                <a16:creationId xmlns:a16="http://schemas.microsoft.com/office/drawing/2014/main" id="{19F07522-BBBA-9429-0E24-652E12F217E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29" r="819"/>
          <a:stretch/>
        </p:blipFill>
        <p:spPr>
          <a:xfrm>
            <a:off x="0" y="3769299"/>
            <a:ext cx="3393600" cy="3137533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67BBD59F-C625-FF9C-B308-249AAFFA5A67}"/>
              </a:ext>
            </a:extLst>
          </p:cNvPr>
          <p:cNvSpPr txBox="1"/>
          <p:nvPr/>
        </p:nvSpPr>
        <p:spPr>
          <a:xfrm>
            <a:off x="0" y="3567883"/>
            <a:ext cx="19951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/>
              <a:t>d</a:t>
            </a:r>
            <a:r>
              <a:rPr kumimoji="1" lang="en-US" altLang="ja-JP" sz="2000" dirty="0"/>
              <a:t>=0.28m</a:t>
            </a:r>
            <a:endParaRPr kumimoji="1" lang="ja-JP" altLang="en-US" sz="2000" dirty="0"/>
          </a:p>
        </p:txBody>
      </p:sp>
      <p:pic>
        <p:nvPicPr>
          <p:cNvPr id="11" name="図 10" descr="グラフ, 等高線グラフ&#10;&#10;自動的に生成された説明">
            <a:extLst>
              <a:ext uri="{FF2B5EF4-FFF2-40B4-BE49-F238E27FC236}">
                <a16:creationId xmlns:a16="http://schemas.microsoft.com/office/drawing/2014/main" id="{A73EA181-F6F7-4BEE-8D87-2A05956B507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5105" r="-1693"/>
          <a:stretch/>
        </p:blipFill>
        <p:spPr>
          <a:xfrm>
            <a:off x="3802946" y="430349"/>
            <a:ext cx="3638799" cy="3137534"/>
          </a:xfrm>
          <a:prstGeom prst="rect">
            <a:avLst/>
          </a:prstGeom>
        </p:spPr>
      </p:pic>
      <p:pic>
        <p:nvPicPr>
          <p:cNvPr id="13" name="図 12" descr="グラフ, 等高線グラフ&#10;&#10;自動的に生成された説明">
            <a:extLst>
              <a:ext uri="{FF2B5EF4-FFF2-40B4-BE49-F238E27FC236}">
                <a16:creationId xmlns:a16="http://schemas.microsoft.com/office/drawing/2014/main" id="{FDB1824B-C9DA-F1AD-E239-826BEAC9B9B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51" r="-1135"/>
          <a:stretch/>
        </p:blipFill>
        <p:spPr>
          <a:xfrm>
            <a:off x="3773770" y="3519573"/>
            <a:ext cx="3697748" cy="3341348"/>
          </a:xfrm>
          <a:prstGeom prst="rect">
            <a:avLst/>
          </a:prstGeom>
        </p:spPr>
      </p:pic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557D159B-C8B8-B1BB-BF1D-2655F97398A8}"/>
              </a:ext>
            </a:extLst>
          </p:cNvPr>
          <p:cNvSpPr txBox="1"/>
          <p:nvPr/>
        </p:nvSpPr>
        <p:spPr>
          <a:xfrm>
            <a:off x="3773173" y="3517175"/>
            <a:ext cx="19951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/>
              <a:t>d</a:t>
            </a:r>
            <a:r>
              <a:rPr kumimoji="1" lang="en-US" altLang="ja-JP" sz="2000" dirty="0"/>
              <a:t>=0.3m</a:t>
            </a:r>
            <a:endParaRPr kumimoji="1" lang="ja-JP" altLang="en-US" sz="2000" dirty="0"/>
          </a:p>
        </p:txBody>
      </p:sp>
      <p:pic>
        <p:nvPicPr>
          <p:cNvPr id="10" name="図 9" descr="グラフ が含まれている画像&#10;&#10;自動的に生成された説明">
            <a:extLst>
              <a:ext uri="{FF2B5EF4-FFF2-40B4-BE49-F238E27FC236}">
                <a16:creationId xmlns:a16="http://schemas.microsoft.com/office/drawing/2014/main" id="{5017AAD8-5233-CAFC-5518-E1F7D183A82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47" t="8318" r="39736" b="61101"/>
          <a:stretch/>
        </p:blipFill>
        <p:spPr>
          <a:xfrm>
            <a:off x="8416605" y="0"/>
            <a:ext cx="3786929" cy="3015073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4D5676D5-BA5D-841D-33BD-50528574DC7C}"/>
              </a:ext>
            </a:extLst>
          </p:cNvPr>
          <p:cNvSpPr txBox="1"/>
          <p:nvPr/>
        </p:nvSpPr>
        <p:spPr>
          <a:xfrm>
            <a:off x="8022866" y="3517175"/>
            <a:ext cx="378692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・振幅パイプの位置に反応が見られる</a:t>
            </a:r>
            <a:endParaRPr kumimoji="1" lang="en-US" altLang="ja-JP" dirty="0"/>
          </a:p>
          <a:p>
            <a:r>
              <a:rPr lang="ja-JP" altLang="en-US" dirty="0"/>
              <a:t>先程と異なり向きがわかる</a:t>
            </a:r>
            <a:endParaRPr lang="en-US" altLang="ja-JP" dirty="0"/>
          </a:p>
          <a:p>
            <a:r>
              <a:rPr kumimoji="1" lang="ja-JP" altLang="en-US" dirty="0"/>
              <a:t>・</a:t>
            </a:r>
            <a:r>
              <a:rPr kumimoji="1" lang="en-US" altLang="ja-JP" dirty="0"/>
              <a:t>d=0.3m</a:t>
            </a:r>
            <a:r>
              <a:rPr kumimoji="1" lang="ja-JP" altLang="en-US" dirty="0"/>
              <a:t>あたりでまた振幅の反応が見られなくなった</a:t>
            </a:r>
            <a:r>
              <a:rPr kumimoji="1" lang="en-US" altLang="ja-JP" dirty="0"/>
              <a:t>(</a:t>
            </a:r>
            <a:r>
              <a:rPr kumimoji="1" lang="ja-JP" altLang="en-US" dirty="0"/>
              <a:t>位相は見える</a:t>
            </a:r>
            <a:r>
              <a:rPr kumimoji="1" lang="en-US" altLang="ja-JP" dirty="0"/>
              <a:t>)</a:t>
            </a:r>
            <a:r>
              <a:rPr lang="en-US" altLang="ja-JP" dirty="0"/>
              <a:t>	</a:t>
            </a:r>
            <a:endParaRPr kumimoji="1" lang="ja-JP" altLang="en-US" dirty="0"/>
          </a:p>
        </p:txBody>
      </p:sp>
      <p:sp>
        <p:nvSpPr>
          <p:cNvPr id="5" name="楕円 4">
            <a:extLst>
              <a:ext uri="{FF2B5EF4-FFF2-40B4-BE49-F238E27FC236}">
                <a16:creationId xmlns:a16="http://schemas.microsoft.com/office/drawing/2014/main" id="{AF73A5A9-7F86-E040-5395-4D6E3C7E9D53}"/>
              </a:ext>
            </a:extLst>
          </p:cNvPr>
          <p:cNvSpPr/>
          <p:nvPr/>
        </p:nvSpPr>
        <p:spPr>
          <a:xfrm rot="18695683">
            <a:off x="1044341" y="934665"/>
            <a:ext cx="1049572" cy="55090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0142006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D13CC712-5F02-75F5-5460-9321E6290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57</a:t>
            </a:fld>
            <a:endParaRPr lang="ja-JP" altLang="en-US" dirty="0"/>
          </a:p>
        </p:txBody>
      </p:sp>
      <p:pic>
        <p:nvPicPr>
          <p:cNvPr id="4" name="図 3" descr="グラフ, 等高線グラフ&#10;&#10;自動的に生成された説明">
            <a:extLst>
              <a:ext uri="{FF2B5EF4-FFF2-40B4-BE49-F238E27FC236}">
                <a16:creationId xmlns:a16="http://schemas.microsoft.com/office/drawing/2014/main" id="{0CEC4589-673A-14C6-2330-D5741137F5E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1" t="3942"/>
          <a:stretch/>
        </p:blipFill>
        <p:spPr>
          <a:xfrm>
            <a:off x="3853988" y="487640"/>
            <a:ext cx="3369230" cy="3029836"/>
          </a:xfrm>
          <a:prstGeom prst="rect">
            <a:avLst/>
          </a:prstGeom>
        </p:spPr>
      </p:pic>
      <p:pic>
        <p:nvPicPr>
          <p:cNvPr id="6" name="図 5" descr="グラフ&#10;&#10;自動的に生成された説明">
            <a:extLst>
              <a:ext uri="{FF2B5EF4-FFF2-40B4-BE49-F238E27FC236}">
                <a16:creationId xmlns:a16="http://schemas.microsoft.com/office/drawing/2014/main" id="{0031866D-E116-35BB-6A8E-F9974137692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11" r="978"/>
          <a:stretch/>
        </p:blipFill>
        <p:spPr>
          <a:xfrm>
            <a:off x="3853988" y="3922572"/>
            <a:ext cx="3265578" cy="2890007"/>
          </a:xfrm>
          <a:prstGeom prst="rect">
            <a:avLst/>
          </a:prstGeom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5463FB44-1069-BF54-F6D5-5E9C42382CB6}"/>
              </a:ext>
            </a:extLst>
          </p:cNvPr>
          <p:cNvSpPr txBox="1"/>
          <p:nvPr/>
        </p:nvSpPr>
        <p:spPr>
          <a:xfrm>
            <a:off x="876394" y="45421"/>
            <a:ext cx="4794637" cy="38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Tx-Rx(</a:t>
            </a:r>
            <a:r>
              <a:rPr lang="ja-JP" altLang="en-US" dirty="0"/>
              <a:t>どちらもパイプと平行</a:t>
            </a:r>
            <a:r>
              <a:rPr lang="en-US" altLang="ja-JP" dirty="0"/>
              <a:t>)</a:t>
            </a:r>
            <a:endParaRPr kumimoji="1" lang="ja-JP" altLang="en-US" dirty="0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47E80C49-735B-57FB-0731-122A62FFE963}"/>
              </a:ext>
            </a:extLst>
          </p:cNvPr>
          <p:cNvSpPr txBox="1"/>
          <p:nvPr/>
        </p:nvSpPr>
        <p:spPr>
          <a:xfrm>
            <a:off x="3805523" y="3517476"/>
            <a:ext cx="19951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/>
              <a:t>d</a:t>
            </a:r>
            <a:r>
              <a:rPr kumimoji="1" lang="en-US" altLang="ja-JP" sz="2000" dirty="0"/>
              <a:t>=0.32m</a:t>
            </a:r>
            <a:endParaRPr kumimoji="1" lang="ja-JP" altLang="en-US" sz="2000" dirty="0"/>
          </a:p>
        </p:txBody>
      </p:sp>
      <p:pic>
        <p:nvPicPr>
          <p:cNvPr id="10" name="図 9" descr="グラフ, 等高線グラフ&#10;&#10;自動的に生成された説明">
            <a:extLst>
              <a:ext uri="{FF2B5EF4-FFF2-40B4-BE49-F238E27FC236}">
                <a16:creationId xmlns:a16="http://schemas.microsoft.com/office/drawing/2014/main" id="{6DECC8CA-3642-592D-559F-A96143CCE64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7" t="4159" r="442"/>
          <a:stretch/>
        </p:blipFill>
        <p:spPr>
          <a:xfrm>
            <a:off x="0" y="427951"/>
            <a:ext cx="3369230" cy="3053781"/>
          </a:xfrm>
          <a:prstGeom prst="rect">
            <a:avLst/>
          </a:prstGeom>
        </p:spPr>
      </p:pic>
      <p:pic>
        <p:nvPicPr>
          <p:cNvPr id="15" name="図 14" descr="グラフ, 等高線グラフ&#10;&#10;自動的に生成された説明">
            <a:extLst>
              <a:ext uri="{FF2B5EF4-FFF2-40B4-BE49-F238E27FC236}">
                <a16:creationId xmlns:a16="http://schemas.microsoft.com/office/drawing/2014/main" id="{A8E8452E-34B4-6DA7-A92D-49BA3AAC482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5" t="4159" r="1242"/>
          <a:stretch/>
        </p:blipFill>
        <p:spPr>
          <a:xfrm>
            <a:off x="0" y="3719628"/>
            <a:ext cx="3224598" cy="3154148"/>
          </a:xfrm>
          <a:prstGeom prst="rect">
            <a:avLst/>
          </a:prstGeom>
        </p:spPr>
      </p:pic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557D159B-C8B8-B1BB-BF1D-2655F97398A8}"/>
              </a:ext>
            </a:extLst>
          </p:cNvPr>
          <p:cNvSpPr txBox="1"/>
          <p:nvPr/>
        </p:nvSpPr>
        <p:spPr>
          <a:xfrm>
            <a:off x="0" y="3517476"/>
            <a:ext cx="19951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/>
              <a:t>d</a:t>
            </a:r>
            <a:r>
              <a:rPr kumimoji="1" lang="en-US" altLang="ja-JP" sz="2000" dirty="0"/>
              <a:t>=0.31m</a:t>
            </a:r>
            <a:endParaRPr kumimoji="1" lang="ja-JP" altLang="en-US" sz="2000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149C2A70-23BA-0DFC-FDB2-DE8DA1B6355B}"/>
              </a:ext>
            </a:extLst>
          </p:cNvPr>
          <p:cNvSpPr txBox="1"/>
          <p:nvPr/>
        </p:nvSpPr>
        <p:spPr>
          <a:xfrm>
            <a:off x="8173278" y="1315535"/>
            <a:ext cx="31805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・再び</a:t>
            </a:r>
            <a:r>
              <a:rPr kumimoji="1" lang="en-US" altLang="ja-JP" dirty="0"/>
              <a:t>d=0.31m</a:t>
            </a:r>
            <a:r>
              <a:rPr kumimoji="1" lang="ja-JP" altLang="en-US" dirty="0"/>
              <a:t>以降で見えるようになった</a:t>
            </a:r>
            <a:endParaRPr kumimoji="1" lang="en-US" altLang="ja-JP" dirty="0"/>
          </a:p>
          <a:p>
            <a:r>
              <a:rPr lang="ja-JP" altLang="en-US" dirty="0"/>
              <a:t>・振幅ははっきりと見える</a:t>
            </a:r>
            <a:endParaRPr lang="en-US" altLang="ja-JP" dirty="0"/>
          </a:p>
          <a:p>
            <a:r>
              <a:rPr kumimoji="1" lang="ja-JP" altLang="en-US" dirty="0"/>
              <a:t>・位相も見えないことはない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67276868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B95BF156-5F7D-3740-72E4-AE122AB9A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58</a:t>
            </a:fld>
            <a:endParaRPr lang="ja-JP" altLang="en-US" dirty="0"/>
          </a:p>
        </p:txBody>
      </p:sp>
      <p:pic>
        <p:nvPicPr>
          <p:cNvPr id="4" name="図 3" descr="グラフ, 等高線グラフ&#10;&#10;自動的に生成された説明">
            <a:extLst>
              <a:ext uri="{FF2B5EF4-FFF2-40B4-BE49-F238E27FC236}">
                <a16:creationId xmlns:a16="http://schemas.microsoft.com/office/drawing/2014/main" id="{3979F1AF-4842-4984-E41A-AB4BB357DE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1" t="6666" r="4832"/>
          <a:stretch/>
        </p:blipFill>
        <p:spPr>
          <a:xfrm>
            <a:off x="0" y="679267"/>
            <a:ext cx="3174080" cy="2873830"/>
          </a:xfrm>
          <a:prstGeom prst="rect">
            <a:avLst/>
          </a:prstGeom>
        </p:spPr>
      </p:pic>
      <p:pic>
        <p:nvPicPr>
          <p:cNvPr id="6" name="図 5" descr="グラフ, 等高線グラフ&#10;&#10;自動的に生成された説明">
            <a:extLst>
              <a:ext uri="{FF2B5EF4-FFF2-40B4-BE49-F238E27FC236}">
                <a16:creationId xmlns:a16="http://schemas.microsoft.com/office/drawing/2014/main" id="{9C821336-305D-D981-07AC-7BC8EBB2493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45" t="6387" r="3068"/>
          <a:stretch/>
        </p:blipFill>
        <p:spPr>
          <a:xfrm>
            <a:off x="0" y="3984170"/>
            <a:ext cx="3252380" cy="2873830"/>
          </a:xfrm>
          <a:prstGeom prst="rect">
            <a:avLst/>
          </a:prstGeom>
        </p:spPr>
      </p:pic>
      <p:pic>
        <p:nvPicPr>
          <p:cNvPr id="8" name="図 7" descr="グラフ, 等高線グラフ&#10;&#10;自動的に生成された説明">
            <a:extLst>
              <a:ext uri="{FF2B5EF4-FFF2-40B4-BE49-F238E27FC236}">
                <a16:creationId xmlns:a16="http://schemas.microsoft.com/office/drawing/2014/main" id="{78127484-D37D-AF66-D940-E8AB50B2668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3" t="6387" r="4814"/>
          <a:stretch/>
        </p:blipFill>
        <p:spPr>
          <a:xfrm>
            <a:off x="4020026" y="3955769"/>
            <a:ext cx="3199624" cy="2873830"/>
          </a:xfrm>
          <a:prstGeom prst="rect">
            <a:avLst/>
          </a:prstGeom>
        </p:spPr>
      </p:pic>
      <p:pic>
        <p:nvPicPr>
          <p:cNvPr id="10" name="図 9" descr="グラフ, 等高線グラフ&#10;&#10;自動的に生成された説明">
            <a:extLst>
              <a:ext uri="{FF2B5EF4-FFF2-40B4-BE49-F238E27FC236}">
                <a16:creationId xmlns:a16="http://schemas.microsoft.com/office/drawing/2014/main" id="{D683162B-675B-DA9A-F2CD-EDDF87DC76F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5" t="6871" r="5251"/>
          <a:stretch/>
        </p:blipFill>
        <p:spPr>
          <a:xfrm>
            <a:off x="4020026" y="770735"/>
            <a:ext cx="3056903" cy="2805655"/>
          </a:xfrm>
          <a:prstGeom prst="rect">
            <a:avLst/>
          </a:prstGeom>
        </p:spPr>
      </p:pic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C80787E2-6585-17A5-D16A-1F2284443CFF}"/>
              </a:ext>
            </a:extLst>
          </p:cNvPr>
          <p:cNvSpPr txBox="1"/>
          <p:nvPr/>
        </p:nvSpPr>
        <p:spPr>
          <a:xfrm>
            <a:off x="876394" y="45421"/>
            <a:ext cx="4794637" cy="38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Tx-Rx(</a:t>
            </a:r>
            <a:r>
              <a:rPr lang="ja-JP" altLang="en-US" dirty="0"/>
              <a:t>送信：垂直、受信：平行</a:t>
            </a:r>
            <a:r>
              <a:rPr lang="en-US" altLang="ja-JP" dirty="0"/>
              <a:t>)</a:t>
            </a:r>
            <a:endParaRPr kumimoji="1" lang="ja-JP" altLang="en-US" dirty="0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D7D9AE38-AF6F-A8BA-DDFF-5E5D342DEC07}"/>
              </a:ext>
            </a:extLst>
          </p:cNvPr>
          <p:cNvSpPr txBox="1"/>
          <p:nvPr/>
        </p:nvSpPr>
        <p:spPr>
          <a:xfrm>
            <a:off x="990600" y="3555659"/>
            <a:ext cx="12711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/>
              <a:t>d</a:t>
            </a:r>
            <a:r>
              <a:rPr kumimoji="1" lang="en-US" altLang="ja-JP" sz="2000" dirty="0"/>
              <a:t>=0.28m</a:t>
            </a:r>
            <a:endParaRPr kumimoji="1" lang="ja-JP" altLang="en-US" sz="2000" dirty="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714E6555-763E-100D-4495-581C589B44C2}"/>
              </a:ext>
            </a:extLst>
          </p:cNvPr>
          <p:cNvSpPr txBox="1"/>
          <p:nvPr/>
        </p:nvSpPr>
        <p:spPr>
          <a:xfrm>
            <a:off x="5112497" y="3576390"/>
            <a:ext cx="11170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/>
              <a:t>d</a:t>
            </a:r>
            <a:r>
              <a:rPr kumimoji="1" lang="en-US" altLang="ja-JP" sz="2000" dirty="0"/>
              <a:t>=0.3m</a:t>
            </a:r>
            <a:endParaRPr kumimoji="1" lang="ja-JP" altLang="en-US" sz="2000" dirty="0"/>
          </a:p>
        </p:txBody>
      </p:sp>
      <p:pic>
        <p:nvPicPr>
          <p:cNvPr id="17" name="図 16" descr="グラフ が含まれている画像&#10;&#10;自動的に生成された説明">
            <a:extLst>
              <a:ext uri="{FF2B5EF4-FFF2-40B4-BE49-F238E27FC236}">
                <a16:creationId xmlns:a16="http://schemas.microsoft.com/office/drawing/2014/main" id="{285C408A-684A-E169-65D8-EEE1DDE0AB6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5742" y="679267"/>
            <a:ext cx="2868058" cy="3097163"/>
          </a:xfrm>
          <a:prstGeom prst="rect">
            <a:avLst/>
          </a:prstGeom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D9B979B8-683D-641F-E275-E48234103D72}"/>
              </a:ext>
            </a:extLst>
          </p:cNvPr>
          <p:cNvSpPr txBox="1"/>
          <p:nvPr/>
        </p:nvSpPr>
        <p:spPr>
          <a:xfrm>
            <a:off x="7688912" y="3984170"/>
            <a:ext cx="34906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・先ほど見えてた位置で振幅が見えない</a:t>
            </a:r>
            <a:endParaRPr lang="en-US" altLang="ja-JP" dirty="0"/>
          </a:p>
          <a:p>
            <a:r>
              <a:rPr kumimoji="1" lang="ja-JP" altLang="en-US" dirty="0"/>
              <a:t>・位相は見える</a:t>
            </a:r>
            <a:endParaRPr kumimoji="1" lang="en-US" altLang="ja-JP" dirty="0"/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63395551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2573DF6-5EE1-A6D0-A4F7-361E2605E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59</a:t>
            </a:fld>
            <a:endParaRPr lang="ja-JP" altLang="en-US" dirty="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3E2C466F-1CDA-6B36-7400-AD83121D5F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8621" y="504648"/>
            <a:ext cx="3267257" cy="2993901"/>
          </a:xfrm>
          <a:prstGeom prst="rect">
            <a:avLst/>
          </a:prstGeom>
        </p:spPr>
      </p:pic>
      <p:pic>
        <p:nvPicPr>
          <p:cNvPr id="7" name="図 6" descr="グラフ, 等高線グラフ&#10;&#10;自動的に生成された説明">
            <a:extLst>
              <a:ext uri="{FF2B5EF4-FFF2-40B4-BE49-F238E27FC236}">
                <a16:creationId xmlns:a16="http://schemas.microsoft.com/office/drawing/2014/main" id="{325268CC-2E31-B2AE-FF6D-2F7C2903DA8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22" t="7084" r="4815"/>
          <a:stretch/>
        </p:blipFill>
        <p:spPr>
          <a:xfrm>
            <a:off x="3722373" y="3769269"/>
            <a:ext cx="3267257" cy="2952206"/>
          </a:xfrm>
          <a:prstGeom prst="rect">
            <a:avLst/>
          </a:prstGeom>
        </p:spPr>
      </p:pic>
      <p:pic>
        <p:nvPicPr>
          <p:cNvPr id="9" name="図 8" descr="グラフ, 等高線グラフ&#10;&#10;自動的に生成された説明">
            <a:extLst>
              <a:ext uri="{FF2B5EF4-FFF2-40B4-BE49-F238E27FC236}">
                <a16:creationId xmlns:a16="http://schemas.microsoft.com/office/drawing/2014/main" id="{C5F8AA29-93E6-C20D-E018-8A0B01C9CED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2" t="6462" r="4917" b="460"/>
          <a:stretch/>
        </p:blipFill>
        <p:spPr>
          <a:xfrm>
            <a:off x="1" y="3905794"/>
            <a:ext cx="3279248" cy="2952206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68CA17CA-215C-F8B5-DABA-EDA682A7C281}"/>
              </a:ext>
            </a:extLst>
          </p:cNvPr>
          <p:cNvSpPr txBox="1"/>
          <p:nvPr/>
        </p:nvSpPr>
        <p:spPr>
          <a:xfrm>
            <a:off x="876394" y="45421"/>
            <a:ext cx="4794637" cy="38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Tx-Rx(</a:t>
            </a:r>
            <a:r>
              <a:rPr lang="ja-JP" altLang="en-US" dirty="0"/>
              <a:t>送信：垂直、受信：平行</a:t>
            </a:r>
            <a:r>
              <a:rPr lang="en-US" altLang="ja-JP" dirty="0"/>
              <a:t>)</a:t>
            </a:r>
            <a:endParaRPr kumimoji="1" lang="ja-JP" altLang="en-US" dirty="0"/>
          </a:p>
        </p:txBody>
      </p:sp>
      <p:pic>
        <p:nvPicPr>
          <p:cNvPr id="12" name="図 11" descr="グラフ, 等高線グラフ&#10;&#10;自動的に生成された説明">
            <a:extLst>
              <a:ext uri="{FF2B5EF4-FFF2-40B4-BE49-F238E27FC236}">
                <a16:creationId xmlns:a16="http://schemas.microsoft.com/office/drawing/2014/main" id="{99070344-1BAA-7F57-7EE0-64CEF64F2D0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4" t="4378" r="62"/>
          <a:stretch/>
        </p:blipFill>
        <p:spPr>
          <a:xfrm>
            <a:off x="0" y="575173"/>
            <a:ext cx="3388448" cy="2853827"/>
          </a:xfrm>
          <a:prstGeom prst="rect">
            <a:avLst/>
          </a:prstGeom>
        </p:spPr>
      </p:pic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E3995046-51BE-48B7-7D26-241EF7FD3D90}"/>
              </a:ext>
            </a:extLst>
          </p:cNvPr>
          <p:cNvSpPr txBox="1"/>
          <p:nvPr/>
        </p:nvSpPr>
        <p:spPr>
          <a:xfrm>
            <a:off x="1081811" y="3498549"/>
            <a:ext cx="12248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/>
              <a:t>d</a:t>
            </a:r>
            <a:r>
              <a:rPr kumimoji="1" lang="en-US" altLang="ja-JP" sz="2000" dirty="0"/>
              <a:t>=0.31m</a:t>
            </a:r>
            <a:endParaRPr kumimoji="1" lang="ja-JP" altLang="en-US" sz="2000" dirty="0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8C6FFE29-3813-BEEE-361A-898106E00E54}"/>
              </a:ext>
            </a:extLst>
          </p:cNvPr>
          <p:cNvSpPr txBox="1"/>
          <p:nvPr/>
        </p:nvSpPr>
        <p:spPr>
          <a:xfrm>
            <a:off x="3648933" y="3505684"/>
            <a:ext cx="12248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/>
              <a:t>d</a:t>
            </a:r>
            <a:r>
              <a:rPr kumimoji="1" lang="en-US" altLang="ja-JP" sz="2000" dirty="0"/>
              <a:t>=0.32m</a:t>
            </a:r>
            <a:endParaRPr kumimoji="1" lang="ja-JP" altLang="en-US" sz="2000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7CA6A5E3-B931-9655-FA7C-C85CACC91CDC}"/>
              </a:ext>
            </a:extLst>
          </p:cNvPr>
          <p:cNvSpPr txBox="1"/>
          <p:nvPr/>
        </p:nvSpPr>
        <p:spPr>
          <a:xfrm>
            <a:off x="8610600" y="3705739"/>
            <a:ext cx="295788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dirty="0"/>
              <a:t>・位相がとっても見やすい</a:t>
            </a:r>
            <a:endParaRPr kumimoji="1" lang="en-US" altLang="ja-JP" sz="1600" dirty="0"/>
          </a:p>
          <a:p>
            <a:endParaRPr lang="en-US" altLang="ja-JP" sz="1600" dirty="0"/>
          </a:p>
          <a:p>
            <a:r>
              <a:rPr kumimoji="1" lang="ja-JP" altLang="en-US" sz="1600" dirty="0"/>
              <a:t>・多少振幅としては広がっているけど</a:t>
            </a:r>
            <a:r>
              <a:rPr lang="ja-JP" altLang="en-US" sz="1600" dirty="0"/>
              <a:t>それでも見える</a:t>
            </a:r>
            <a:endParaRPr lang="en-US" altLang="ja-JP" sz="1600" dirty="0"/>
          </a:p>
          <a:p>
            <a:r>
              <a:rPr lang="ja-JP" altLang="en-US" sz="1600" dirty="0"/>
              <a:t>・少し全体的に見える位置がシフトしているようにも感じる</a:t>
            </a:r>
            <a:endParaRPr kumimoji="1" lang="en-US" altLang="ja-JP" sz="1600" dirty="0"/>
          </a:p>
        </p:txBody>
      </p:sp>
      <p:pic>
        <p:nvPicPr>
          <p:cNvPr id="11" name="図 10" descr="グラフ, 等高線グラフ&#10;&#10;自動的に生成された説明">
            <a:extLst>
              <a:ext uri="{FF2B5EF4-FFF2-40B4-BE49-F238E27FC236}">
                <a16:creationId xmlns:a16="http://schemas.microsoft.com/office/drawing/2014/main" id="{F363FABC-446A-0BD4-9ACE-1685D6022F1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28" t="7093" r="5012"/>
          <a:stretch/>
        </p:blipFill>
        <p:spPr>
          <a:xfrm>
            <a:off x="8212822" y="1"/>
            <a:ext cx="3960734" cy="3550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1329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6E5A359-07C5-4428-50EF-B15FCB3001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6"/>
            <a:ext cx="10563225" cy="425450"/>
          </a:xfrm>
        </p:spPr>
        <p:txBody>
          <a:bodyPr>
            <a:normAutofit fontScale="90000"/>
          </a:bodyPr>
          <a:lstStyle/>
          <a:p>
            <a:r>
              <a:rPr kumimoji="1" lang="ja-JP" altLang="en-US" sz="2800" dirty="0"/>
              <a:t>実際のシミュレーション</a:t>
            </a: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CD041B65-3239-0555-6081-D70C9E1B2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6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47CC0879-4CC5-60D5-7BEB-7DEF91FF1B1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398"/>
          <a:stretch/>
        </p:blipFill>
        <p:spPr>
          <a:xfrm rot="16200000">
            <a:off x="1463350" y="403548"/>
            <a:ext cx="2788298" cy="4038599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7C95115F-4FF8-DF94-EBAC-9719D6F3C5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3826" y="2673350"/>
            <a:ext cx="6349998" cy="3571874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F739EB07-794F-09F2-E481-016111623ADA}"/>
              </a:ext>
            </a:extLst>
          </p:cNvPr>
          <p:cNvSpPr txBox="1"/>
          <p:nvPr/>
        </p:nvSpPr>
        <p:spPr>
          <a:xfrm>
            <a:off x="5438775" y="1114426"/>
            <a:ext cx="52768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・パイプや土の誘電率など各種パラメータを設定</a:t>
            </a:r>
            <a:endParaRPr kumimoji="1" lang="en-US" altLang="ja-JP" dirty="0"/>
          </a:p>
          <a:p>
            <a:r>
              <a:rPr lang="ja-JP" altLang="en-US" dirty="0"/>
              <a:t>・埋設物の形状をプロットする</a:t>
            </a:r>
            <a:endParaRPr lang="en-US" altLang="ja-JP" dirty="0"/>
          </a:p>
          <a:p>
            <a:r>
              <a:rPr kumimoji="1" lang="ja-JP" altLang="en-US" dirty="0"/>
              <a:t>・電場の波形を見る</a:t>
            </a:r>
          </a:p>
        </p:txBody>
      </p:sp>
    </p:spTree>
    <p:extLst>
      <p:ext uri="{BB962C8B-B14F-4D97-AF65-F5344CB8AC3E}">
        <p14:creationId xmlns:p14="http://schemas.microsoft.com/office/powerpoint/2010/main" val="61973352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728EFFAC-82C9-C08A-8CB7-E00AF92CC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60</a:t>
            </a:fld>
            <a:endParaRPr lang="ja-JP" altLang="en-US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077C8DB0-56C6-1181-4F88-2E8BC483AD4C}"/>
              </a:ext>
            </a:extLst>
          </p:cNvPr>
          <p:cNvSpPr txBox="1"/>
          <p:nvPr/>
        </p:nvSpPr>
        <p:spPr>
          <a:xfrm>
            <a:off x="876394" y="45421"/>
            <a:ext cx="4794637" cy="38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Tx-Rx(</a:t>
            </a:r>
            <a:r>
              <a:rPr lang="ja-JP" altLang="en-US" dirty="0"/>
              <a:t>送信：平行、受信：垂直</a:t>
            </a:r>
            <a:r>
              <a:rPr lang="en-US" altLang="ja-JP" dirty="0"/>
              <a:t>)</a:t>
            </a:r>
            <a:endParaRPr kumimoji="1" lang="ja-JP" altLang="en-US" dirty="0"/>
          </a:p>
        </p:txBody>
      </p:sp>
      <p:pic>
        <p:nvPicPr>
          <p:cNvPr id="7" name="図 6" descr="グラフ, 等高線グラフ&#10;&#10;自動的に生成された説明">
            <a:extLst>
              <a:ext uri="{FF2B5EF4-FFF2-40B4-BE49-F238E27FC236}">
                <a16:creationId xmlns:a16="http://schemas.microsoft.com/office/drawing/2014/main" id="{051A1455-64A6-26FB-E40A-09C6A27D748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3" t="6198" r="4609"/>
          <a:stretch/>
        </p:blipFill>
        <p:spPr>
          <a:xfrm>
            <a:off x="1" y="3892492"/>
            <a:ext cx="3275960" cy="2965508"/>
          </a:xfrm>
          <a:prstGeom prst="rect">
            <a:avLst/>
          </a:prstGeom>
        </p:spPr>
      </p:pic>
      <p:pic>
        <p:nvPicPr>
          <p:cNvPr id="13" name="図 12" descr="グラフ, 等高線グラフ&#10;&#10;自動的に生成された説明">
            <a:extLst>
              <a:ext uri="{FF2B5EF4-FFF2-40B4-BE49-F238E27FC236}">
                <a16:creationId xmlns:a16="http://schemas.microsoft.com/office/drawing/2014/main" id="{D40DBCC9-50D7-88D6-F0B9-DAFE2745DCF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5" t="5675" r="3377"/>
          <a:stretch/>
        </p:blipFill>
        <p:spPr>
          <a:xfrm>
            <a:off x="10395" y="528506"/>
            <a:ext cx="3263317" cy="2674055"/>
          </a:xfrm>
          <a:prstGeom prst="rect">
            <a:avLst/>
          </a:prstGeom>
        </p:spPr>
      </p:pic>
      <p:pic>
        <p:nvPicPr>
          <p:cNvPr id="15" name="図 14" descr="グラフ, 等高線グラフ&#10;&#10;自動的に生成された説明">
            <a:extLst>
              <a:ext uri="{FF2B5EF4-FFF2-40B4-BE49-F238E27FC236}">
                <a16:creationId xmlns:a16="http://schemas.microsoft.com/office/drawing/2014/main" id="{8EE794CE-02F4-0E66-1BF0-904134217FA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76" t="6198" r="5638"/>
          <a:stretch/>
        </p:blipFill>
        <p:spPr>
          <a:xfrm>
            <a:off x="3898806" y="528505"/>
            <a:ext cx="3263317" cy="2992625"/>
          </a:xfrm>
          <a:prstGeom prst="rect">
            <a:avLst/>
          </a:prstGeom>
        </p:spPr>
      </p:pic>
      <p:pic>
        <p:nvPicPr>
          <p:cNvPr id="21" name="図 20" descr="グラフ, 等高線グラフ&#10;&#10;自動的に生成された説明">
            <a:extLst>
              <a:ext uri="{FF2B5EF4-FFF2-40B4-BE49-F238E27FC236}">
                <a16:creationId xmlns:a16="http://schemas.microsoft.com/office/drawing/2014/main" id="{5F16E107-1F8A-348B-0CC0-A0B62F7083E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4" t="6198" r="5118"/>
          <a:stretch/>
        </p:blipFill>
        <p:spPr>
          <a:xfrm>
            <a:off x="3898806" y="3865375"/>
            <a:ext cx="3263316" cy="2992625"/>
          </a:xfrm>
          <a:prstGeom prst="rect">
            <a:avLst/>
          </a:prstGeom>
        </p:spPr>
      </p:pic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A731636E-7F0A-D814-F10E-17FF1D06C188}"/>
              </a:ext>
            </a:extLst>
          </p:cNvPr>
          <p:cNvSpPr txBox="1"/>
          <p:nvPr/>
        </p:nvSpPr>
        <p:spPr>
          <a:xfrm>
            <a:off x="1081811" y="3498549"/>
            <a:ext cx="12248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/>
              <a:t>d</a:t>
            </a:r>
            <a:r>
              <a:rPr kumimoji="1" lang="en-US" altLang="ja-JP" sz="2000" dirty="0"/>
              <a:t>=0.3m</a:t>
            </a:r>
            <a:endParaRPr kumimoji="1" lang="ja-JP" altLang="en-US" sz="2000" dirty="0"/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8F73CA63-4145-FEDE-4DA9-A7F823C44B08}"/>
              </a:ext>
            </a:extLst>
          </p:cNvPr>
          <p:cNvSpPr txBox="1"/>
          <p:nvPr/>
        </p:nvSpPr>
        <p:spPr>
          <a:xfrm>
            <a:off x="4918051" y="3544137"/>
            <a:ext cx="12248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/>
              <a:t>d</a:t>
            </a:r>
            <a:r>
              <a:rPr kumimoji="1" lang="en-US" altLang="ja-JP" sz="2000" dirty="0"/>
              <a:t>=0.31m</a:t>
            </a:r>
            <a:endParaRPr kumimoji="1" lang="ja-JP" altLang="en-US" sz="2000" dirty="0"/>
          </a:p>
        </p:txBody>
      </p:sp>
      <p:pic>
        <p:nvPicPr>
          <p:cNvPr id="27" name="図 26" descr="グラフ, ウォーターフォール図&#10;&#10;自動的に生成された説明">
            <a:extLst>
              <a:ext uri="{FF2B5EF4-FFF2-40B4-BE49-F238E27FC236}">
                <a16:creationId xmlns:a16="http://schemas.microsoft.com/office/drawing/2014/main" id="{8EFF36CD-9168-74E0-D6CB-1811D01EE48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6784" y="543088"/>
            <a:ext cx="3103405" cy="3001049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385A5B5F-47C6-A76A-E006-1301ACE438AC}"/>
              </a:ext>
            </a:extLst>
          </p:cNvPr>
          <p:cNvSpPr txBox="1"/>
          <p:nvPr/>
        </p:nvSpPr>
        <p:spPr>
          <a:xfrm>
            <a:off x="7752522" y="4023360"/>
            <a:ext cx="38325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・振幅の見え始める位置がシフトしている</a:t>
            </a:r>
            <a:endParaRPr kumimoji="1" lang="en-US" altLang="ja-JP" dirty="0"/>
          </a:p>
          <a:p>
            <a:r>
              <a:rPr lang="ja-JP" altLang="en-US" dirty="0"/>
              <a:t>・位相がより見やすい</a:t>
            </a:r>
            <a:endParaRPr lang="en-US" altLang="ja-JP" dirty="0"/>
          </a:p>
          <a:p>
            <a:r>
              <a:rPr kumimoji="1" lang="ja-JP" altLang="en-US" dirty="0"/>
              <a:t>　</a:t>
            </a:r>
            <a:r>
              <a:rPr kumimoji="1" lang="en-US" altLang="ja-JP" dirty="0"/>
              <a:t>(</a:t>
            </a:r>
            <a:r>
              <a:rPr kumimoji="1" lang="ja-JP" altLang="en-US" dirty="0"/>
              <a:t>パイプ方向に見えている</a:t>
            </a:r>
            <a:r>
              <a:rPr kumimoji="1" lang="en-US" altLang="ja-JP" dirty="0"/>
              <a:t>)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37259480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F71A6A88-83B4-11FF-BA4B-6175FAC11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61</a:t>
            </a:fld>
            <a:endParaRPr lang="ja-JP" altLang="en-US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9D875D28-DF9A-5500-0A1E-5E5CFA8FF78C}"/>
              </a:ext>
            </a:extLst>
          </p:cNvPr>
          <p:cNvSpPr txBox="1"/>
          <p:nvPr/>
        </p:nvSpPr>
        <p:spPr>
          <a:xfrm>
            <a:off x="876394" y="45421"/>
            <a:ext cx="4794637" cy="38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Tx-Rx(</a:t>
            </a:r>
            <a:r>
              <a:rPr lang="ja-JP" altLang="en-US" dirty="0"/>
              <a:t>送信：平行、受信：垂直</a:t>
            </a:r>
            <a:r>
              <a:rPr lang="en-US" altLang="ja-JP" dirty="0"/>
              <a:t>)</a:t>
            </a:r>
            <a:endParaRPr kumimoji="1" lang="ja-JP" altLang="en-US" dirty="0"/>
          </a:p>
        </p:txBody>
      </p:sp>
      <p:pic>
        <p:nvPicPr>
          <p:cNvPr id="7" name="図 6" descr="グラフ, 等高線グラフ&#10;&#10;自動的に生成された説明">
            <a:extLst>
              <a:ext uri="{FF2B5EF4-FFF2-40B4-BE49-F238E27FC236}">
                <a16:creationId xmlns:a16="http://schemas.microsoft.com/office/drawing/2014/main" id="{847F848A-934B-CF24-CA05-5A0C2DE28BA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5" t="6138" r="5912"/>
          <a:stretch/>
        </p:blipFill>
        <p:spPr>
          <a:xfrm>
            <a:off x="3982308" y="406266"/>
            <a:ext cx="3439486" cy="3175853"/>
          </a:xfrm>
          <a:prstGeom prst="rect">
            <a:avLst/>
          </a:prstGeom>
        </p:spPr>
      </p:pic>
      <p:pic>
        <p:nvPicPr>
          <p:cNvPr id="9" name="図 8" descr="グラフ, 等高線グラフ&#10;&#10;自動的に生成された説明">
            <a:extLst>
              <a:ext uri="{FF2B5EF4-FFF2-40B4-BE49-F238E27FC236}">
                <a16:creationId xmlns:a16="http://schemas.microsoft.com/office/drawing/2014/main" id="{863F97DC-2426-1A6E-87F6-9C0A699C8CE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75" t="6376" r="5639"/>
          <a:stretch/>
        </p:blipFill>
        <p:spPr>
          <a:xfrm>
            <a:off x="0" y="356588"/>
            <a:ext cx="3439486" cy="3148164"/>
          </a:xfrm>
          <a:prstGeom prst="rect">
            <a:avLst/>
          </a:prstGeom>
        </p:spPr>
      </p:pic>
      <p:pic>
        <p:nvPicPr>
          <p:cNvPr id="11" name="図 10" descr="グラフ, 等高線グラフ&#10;&#10;自動的に生成された説明">
            <a:extLst>
              <a:ext uri="{FF2B5EF4-FFF2-40B4-BE49-F238E27FC236}">
                <a16:creationId xmlns:a16="http://schemas.microsoft.com/office/drawing/2014/main" id="{7E7F1007-354E-979C-5DCC-792B1FD6E2D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51" t="6914" r="4804"/>
          <a:stretch/>
        </p:blipFill>
        <p:spPr>
          <a:xfrm>
            <a:off x="1" y="3768950"/>
            <a:ext cx="3426800" cy="3089050"/>
          </a:xfrm>
          <a:prstGeom prst="rect">
            <a:avLst/>
          </a:prstGeom>
        </p:spPr>
      </p:pic>
      <p:pic>
        <p:nvPicPr>
          <p:cNvPr id="13" name="図 12" descr="グラフ, 等高線グラフ&#10;&#10;自動的に生成された説明">
            <a:extLst>
              <a:ext uri="{FF2B5EF4-FFF2-40B4-BE49-F238E27FC236}">
                <a16:creationId xmlns:a16="http://schemas.microsoft.com/office/drawing/2014/main" id="{634272FF-82D7-4BA2-58A1-A450E343696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8" t="6914" r="5274"/>
          <a:stretch/>
        </p:blipFill>
        <p:spPr>
          <a:xfrm>
            <a:off x="3982308" y="3682147"/>
            <a:ext cx="3489750" cy="3175853"/>
          </a:xfrm>
          <a:prstGeom prst="rect">
            <a:avLst/>
          </a:prstGeom>
        </p:spPr>
      </p:pic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B9C4689C-B190-579F-1611-15455DB88BF5}"/>
              </a:ext>
            </a:extLst>
          </p:cNvPr>
          <p:cNvSpPr txBox="1"/>
          <p:nvPr/>
        </p:nvSpPr>
        <p:spPr>
          <a:xfrm>
            <a:off x="0" y="3568895"/>
            <a:ext cx="12248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/>
              <a:t>d</a:t>
            </a:r>
            <a:r>
              <a:rPr kumimoji="1" lang="en-US" altLang="ja-JP" sz="2000" dirty="0"/>
              <a:t>=0.32m</a:t>
            </a:r>
            <a:endParaRPr kumimoji="1" lang="ja-JP" altLang="en-US" sz="2000" dirty="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2A4CB4DD-312E-8AC7-D6E9-B334678BFF8B}"/>
              </a:ext>
            </a:extLst>
          </p:cNvPr>
          <p:cNvSpPr txBox="1"/>
          <p:nvPr/>
        </p:nvSpPr>
        <p:spPr>
          <a:xfrm>
            <a:off x="3734661" y="3482092"/>
            <a:ext cx="12248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/>
              <a:t>d</a:t>
            </a:r>
            <a:r>
              <a:rPr kumimoji="1" lang="en-US" altLang="ja-JP" sz="2000" dirty="0"/>
              <a:t>=0.34m</a:t>
            </a:r>
            <a:endParaRPr kumimoji="1" lang="ja-JP" altLang="en-US" sz="2000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EBE0B8D4-D4CC-6560-5FD5-671F3DEEA1C2}"/>
              </a:ext>
            </a:extLst>
          </p:cNvPr>
          <p:cNvSpPr txBox="1"/>
          <p:nvPr/>
        </p:nvSpPr>
        <p:spPr>
          <a:xfrm>
            <a:off x="8370096" y="4314752"/>
            <a:ext cx="306920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・振幅、位相も見やすい位置が全体的に深さ方向にシフトしている？</a:t>
            </a:r>
            <a:endParaRPr kumimoji="1" lang="en-US" altLang="ja-JP" dirty="0"/>
          </a:p>
          <a:p>
            <a:r>
              <a:rPr lang="ja-JP" altLang="en-US" dirty="0"/>
              <a:t>・よりパイプ方向に線状になっている</a:t>
            </a:r>
            <a:endParaRPr kumimoji="1" lang="ja-JP" altLang="en-US" dirty="0"/>
          </a:p>
        </p:txBody>
      </p:sp>
      <p:pic>
        <p:nvPicPr>
          <p:cNvPr id="6" name="図 5" descr="グラフ, 等高線グラフ&#10;&#10;自動的に生成された説明">
            <a:extLst>
              <a:ext uri="{FF2B5EF4-FFF2-40B4-BE49-F238E27FC236}">
                <a16:creationId xmlns:a16="http://schemas.microsoft.com/office/drawing/2014/main" id="{5032F568-8E26-9B61-D8E7-64A5A9838B5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16" t="6556" r="4216"/>
          <a:stretch/>
        </p:blipFill>
        <p:spPr>
          <a:xfrm>
            <a:off x="8184305" y="0"/>
            <a:ext cx="4007694" cy="3582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01998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BE51A93A-EE8F-02E4-9C71-2E515D2717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62</a:t>
            </a:fld>
            <a:endParaRPr lang="ja-JP" altLang="en-US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13042809-A175-EF13-D4CC-64AEE6BB0459}"/>
              </a:ext>
            </a:extLst>
          </p:cNvPr>
          <p:cNvSpPr txBox="1"/>
          <p:nvPr/>
        </p:nvSpPr>
        <p:spPr>
          <a:xfrm>
            <a:off x="620785" y="494951"/>
            <a:ext cx="41022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周波数の間引き方を変えた</a:t>
            </a:r>
            <a:endParaRPr kumimoji="1" lang="en-US" altLang="ja-JP" dirty="0"/>
          </a:p>
          <a:p>
            <a:endParaRPr kumimoji="1" lang="ja-JP" altLang="en-US" dirty="0"/>
          </a:p>
        </p:txBody>
      </p:sp>
      <p:pic>
        <p:nvPicPr>
          <p:cNvPr id="5" name="図 4" descr="グラフィカル ユーザー インターフェイス&#10;&#10;自動的に生成された説明">
            <a:extLst>
              <a:ext uri="{FF2B5EF4-FFF2-40B4-BE49-F238E27FC236}">
                <a16:creationId xmlns:a16="http://schemas.microsoft.com/office/drawing/2014/main" id="{D7AE09BD-74F4-A375-2261-636B93A30A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784" y="1204008"/>
            <a:ext cx="4599017" cy="4198501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0ED478DB-10CF-310B-B5E7-E1C9899EE8BF}"/>
              </a:ext>
            </a:extLst>
          </p:cNvPr>
          <p:cNvSpPr txBox="1"/>
          <p:nvPr/>
        </p:nvSpPr>
        <p:spPr>
          <a:xfrm>
            <a:off x="6165908" y="1367406"/>
            <a:ext cx="452166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</a:t>
            </a:r>
            <a:r>
              <a:rPr kumimoji="1" lang="en-US" altLang="ja-JP" dirty="0"/>
              <a:t>1-11GHz</a:t>
            </a:r>
            <a:r>
              <a:rPr kumimoji="1" lang="ja-JP" altLang="en-US" dirty="0"/>
              <a:t>の</a:t>
            </a:r>
            <a:r>
              <a:rPr kumimoji="1" lang="en-US" altLang="ja-JP" dirty="0"/>
              <a:t>201</a:t>
            </a:r>
            <a:r>
              <a:rPr kumimoji="1" lang="ja-JP" altLang="en-US" dirty="0"/>
              <a:t> 点</a:t>
            </a:r>
            <a:r>
              <a:rPr kumimoji="1" lang="en-US" altLang="ja-JP" dirty="0"/>
              <a:t>(0.05GHz</a:t>
            </a:r>
            <a:r>
              <a:rPr kumimoji="1" lang="ja-JP" altLang="en-US" dirty="0"/>
              <a:t>刻み</a:t>
            </a:r>
            <a:r>
              <a:rPr kumimoji="1" lang="en-US" altLang="ja-JP" dirty="0"/>
              <a:t>)</a:t>
            </a:r>
            <a:r>
              <a:rPr kumimoji="1" lang="ja-JP" altLang="en-US" dirty="0"/>
              <a:t>から等間隔に</a:t>
            </a:r>
            <a:r>
              <a:rPr kumimoji="1" lang="en-US" altLang="ja-JP" dirty="0"/>
              <a:t>10 </a:t>
            </a:r>
            <a:r>
              <a:rPr kumimoji="1" lang="ja-JP" altLang="en-US" dirty="0"/>
              <a:t>点に</a:t>
            </a:r>
            <a:r>
              <a:rPr kumimoji="1" lang="en-US" altLang="ja-JP" dirty="0"/>
              <a:t>1</a:t>
            </a:r>
            <a:r>
              <a:rPr kumimoji="1" lang="ja-JP" altLang="en-US" dirty="0"/>
              <a:t> 点抽出して位置推定を行っていた</a:t>
            </a:r>
            <a:endParaRPr kumimoji="1" lang="en-US" altLang="ja-JP" dirty="0"/>
          </a:p>
          <a:p>
            <a:r>
              <a:rPr kumimoji="1" lang="en-US" altLang="ja-JP" dirty="0"/>
              <a:t>(</a:t>
            </a:r>
            <a:r>
              <a:rPr kumimoji="1" lang="ja-JP" altLang="en-US" dirty="0"/>
              <a:t>でないと計算できなかった</a:t>
            </a:r>
            <a:r>
              <a:rPr kumimoji="1" lang="en-US" altLang="ja-JP" dirty="0"/>
              <a:t>)</a:t>
            </a:r>
          </a:p>
          <a:p>
            <a:r>
              <a:rPr kumimoji="1" lang="ja-JP" altLang="en-US" dirty="0"/>
              <a:t>・</a:t>
            </a:r>
            <a:r>
              <a:rPr kumimoji="1" lang="en-US" altLang="ja-JP" dirty="0"/>
              <a:t>2.7-3.6GHz</a:t>
            </a:r>
            <a:r>
              <a:rPr lang="ja-JP" altLang="en-US" dirty="0"/>
              <a:t>域をだけ切り抜いて</a:t>
            </a:r>
            <a:r>
              <a:rPr kumimoji="1" lang="ja-JP" altLang="en-US" dirty="0"/>
              <a:t>行った</a:t>
            </a:r>
            <a:r>
              <a:rPr kumimoji="1" lang="en-US" altLang="ja-JP" dirty="0"/>
              <a:t>(</a:t>
            </a:r>
            <a:r>
              <a:rPr kumimoji="1" lang="ja-JP" altLang="en-US" dirty="0"/>
              <a:t>当てずっぽう</a:t>
            </a:r>
            <a:r>
              <a:rPr kumimoji="1" lang="en-US" altLang="ja-JP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0672918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CF4CD306-CC20-864A-6EB9-89FCB034A0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63</a:t>
            </a:fld>
            <a:endParaRPr lang="ja-JP" altLang="en-US" dirty="0"/>
          </a:p>
        </p:txBody>
      </p:sp>
      <p:pic>
        <p:nvPicPr>
          <p:cNvPr id="6" name="図 5" descr="グラフ, 等高線グラフ&#10;&#10;自動的に生成された説明">
            <a:extLst>
              <a:ext uri="{FF2B5EF4-FFF2-40B4-BE49-F238E27FC236}">
                <a16:creationId xmlns:a16="http://schemas.microsoft.com/office/drawing/2014/main" id="{BF3A0B62-1FE7-7A05-C4E1-CB59C95759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164" y="-31803"/>
            <a:ext cx="3676774" cy="3398364"/>
          </a:xfrm>
          <a:prstGeom prst="rect">
            <a:avLst/>
          </a:prstGeom>
        </p:spPr>
      </p:pic>
      <p:pic>
        <p:nvPicPr>
          <p:cNvPr id="8" name="図 7" descr="グラフ, 等高線グラフ&#10;&#10;自動的に生成された説明">
            <a:extLst>
              <a:ext uri="{FF2B5EF4-FFF2-40B4-BE49-F238E27FC236}">
                <a16:creationId xmlns:a16="http://schemas.microsoft.com/office/drawing/2014/main" id="{701EEC8B-418F-A03F-EF94-F729BD5B78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59635"/>
            <a:ext cx="3464653" cy="3398365"/>
          </a:xfrm>
          <a:prstGeom prst="rect">
            <a:avLst/>
          </a:prstGeom>
        </p:spPr>
      </p:pic>
      <p:pic>
        <p:nvPicPr>
          <p:cNvPr id="10" name="図 9" descr="グラフ&#10;&#10;自動的に生成された説明">
            <a:extLst>
              <a:ext uri="{FF2B5EF4-FFF2-40B4-BE49-F238E27FC236}">
                <a16:creationId xmlns:a16="http://schemas.microsoft.com/office/drawing/2014/main" id="{93ACE990-CCAE-AD64-FC2D-4963DF1EF0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5391" y="30635"/>
            <a:ext cx="3636609" cy="3429000"/>
          </a:xfrm>
          <a:prstGeom prst="rect">
            <a:avLst/>
          </a:prstGeom>
        </p:spPr>
      </p:pic>
      <p:pic>
        <p:nvPicPr>
          <p:cNvPr id="12" name="図 11" descr="グラフ, 等高線グラフ&#10;&#10;自動的に生成された説明">
            <a:extLst>
              <a:ext uri="{FF2B5EF4-FFF2-40B4-BE49-F238E27FC236}">
                <a16:creationId xmlns:a16="http://schemas.microsoft.com/office/drawing/2014/main" id="{0DD00507-9FA1-5C49-7736-AACAD06C1D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4474" y="3429000"/>
            <a:ext cx="3495886" cy="3429000"/>
          </a:xfrm>
          <a:prstGeom prst="rect">
            <a:avLst/>
          </a:prstGeom>
        </p:spPr>
      </p:pic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A36761A3-BE26-989F-4D2E-172A4282CCEF}"/>
              </a:ext>
            </a:extLst>
          </p:cNvPr>
          <p:cNvSpPr txBox="1"/>
          <p:nvPr/>
        </p:nvSpPr>
        <p:spPr>
          <a:xfrm>
            <a:off x="5184397" y="939567"/>
            <a:ext cx="22314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パイプの向きも</a:t>
            </a:r>
            <a:endParaRPr kumimoji="1" lang="en-US" altLang="ja-JP" dirty="0"/>
          </a:p>
          <a:p>
            <a:r>
              <a:rPr kumimoji="1" lang="ja-JP" altLang="en-US" dirty="0"/>
              <a:t>分かる→</a:t>
            </a:r>
            <a:endParaRPr kumimoji="1" lang="en-US" altLang="ja-JP" dirty="0"/>
          </a:p>
          <a:p>
            <a:endParaRPr kumimoji="1" lang="en-US" altLang="ja-JP" dirty="0"/>
          </a:p>
          <a:p>
            <a:endParaRPr kumimoji="1" lang="ja-JP" altLang="en-US" dirty="0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8F26F856-8DBD-A501-ADFA-3D2F3CF3FED8}"/>
              </a:ext>
            </a:extLst>
          </p:cNvPr>
          <p:cNvSpPr txBox="1"/>
          <p:nvPr/>
        </p:nvSpPr>
        <p:spPr>
          <a:xfrm>
            <a:off x="8279934" y="4286774"/>
            <a:ext cx="3204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←例の縞</a:t>
            </a:r>
            <a:endParaRPr kumimoji="1" lang="en-US" altLang="ja-JP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1CD8FC37-3566-D869-4DA0-5061A5AFCF6A}"/>
              </a:ext>
            </a:extLst>
          </p:cNvPr>
          <p:cNvSpPr txBox="1"/>
          <p:nvPr/>
        </p:nvSpPr>
        <p:spPr>
          <a:xfrm>
            <a:off x="4093644" y="212398"/>
            <a:ext cx="4794637" cy="38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Tx-Rx(</a:t>
            </a:r>
            <a:r>
              <a:rPr lang="ja-JP" altLang="en-US" dirty="0"/>
              <a:t>送信：垂直、受信：垂直</a:t>
            </a:r>
            <a:r>
              <a:rPr lang="en-US" altLang="ja-JP" dirty="0"/>
              <a:t>)</a:t>
            </a:r>
            <a:endParaRPr kumimoji="1" lang="ja-JP" altLang="en-US" dirty="0"/>
          </a:p>
        </p:txBody>
      </p:sp>
      <p:sp>
        <p:nvSpPr>
          <p:cNvPr id="4" name="楕円 3">
            <a:extLst>
              <a:ext uri="{FF2B5EF4-FFF2-40B4-BE49-F238E27FC236}">
                <a16:creationId xmlns:a16="http://schemas.microsoft.com/office/drawing/2014/main" id="{F54EA05A-B513-B862-13AC-8F1FC1997D5C}"/>
              </a:ext>
            </a:extLst>
          </p:cNvPr>
          <p:cNvSpPr/>
          <p:nvPr/>
        </p:nvSpPr>
        <p:spPr>
          <a:xfrm rot="20346887">
            <a:off x="1184028" y="645652"/>
            <a:ext cx="940615" cy="42454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8156746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3EF0C9DF-2405-4A2D-BF8E-9D1A78F3EC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64</a:t>
            </a:fld>
            <a:endParaRPr lang="ja-JP" altLang="en-US" dirty="0"/>
          </a:p>
        </p:txBody>
      </p:sp>
      <p:pic>
        <p:nvPicPr>
          <p:cNvPr id="6" name="図 5" descr="グラフ, 等高線グラフ&#10;&#10;自動的に生成された説明">
            <a:extLst>
              <a:ext uri="{FF2B5EF4-FFF2-40B4-BE49-F238E27FC236}">
                <a16:creationId xmlns:a16="http://schemas.microsoft.com/office/drawing/2014/main" id="{1AFBEB8F-8A03-E930-C3DA-7238A2F92D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92548"/>
            <a:ext cx="3431097" cy="3365451"/>
          </a:xfrm>
          <a:prstGeom prst="rect">
            <a:avLst/>
          </a:prstGeom>
        </p:spPr>
      </p:pic>
      <p:pic>
        <p:nvPicPr>
          <p:cNvPr id="4" name="図 3" descr="グラフ&#10;&#10;自動的に生成された説明">
            <a:extLst>
              <a:ext uri="{FF2B5EF4-FFF2-40B4-BE49-F238E27FC236}">
                <a16:creationId xmlns:a16="http://schemas.microsoft.com/office/drawing/2014/main" id="{7EB5182A-A546-3681-369F-A7490031BB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3620744" cy="3363984"/>
          </a:xfrm>
          <a:prstGeom prst="rect">
            <a:avLst/>
          </a:prstGeom>
        </p:spPr>
      </p:pic>
      <p:pic>
        <p:nvPicPr>
          <p:cNvPr id="8" name="図 7" descr="グラフ, 等高線グラフ&#10;&#10;自動的に生成された説明">
            <a:extLst>
              <a:ext uri="{FF2B5EF4-FFF2-40B4-BE49-F238E27FC236}">
                <a16:creationId xmlns:a16="http://schemas.microsoft.com/office/drawing/2014/main" id="{B534EC19-C2FC-D493-F3AD-F63130A96E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3769" y="3429000"/>
            <a:ext cx="3431097" cy="3365451"/>
          </a:xfrm>
          <a:prstGeom prst="rect">
            <a:avLst/>
          </a:prstGeom>
        </p:spPr>
      </p:pic>
      <p:pic>
        <p:nvPicPr>
          <p:cNvPr id="10" name="図 9" descr="グラフ&#10;&#10;自動的に生成された説明">
            <a:extLst>
              <a:ext uri="{FF2B5EF4-FFF2-40B4-BE49-F238E27FC236}">
                <a16:creationId xmlns:a16="http://schemas.microsoft.com/office/drawing/2014/main" id="{AC9E4E43-58AA-3D33-9DA8-2F4FB5EF85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9898" y="0"/>
            <a:ext cx="3422101" cy="3179428"/>
          </a:xfrm>
          <a:prstGeom prst="rect">
            <a:avLst/>
          </a:prstGeom>
        </p:spPr>
      </p:pic>
      <p:pic>
        <p:nvPicPr>
          <p:cNvPr id="12" name="図 11" descr="グラフ, 等高線グラフ&#10;&#10;自動的に生成された説明">
            <a:extLst>
              <a:ext uri="{FF2B5EF4-FFF2-40B4-BE49-F238E27FC236}">
                <a16:creationId xmlns:a16="http://schemas.microsoft.com/office/drawing/2014/main" id="{09D313E7-E84B-CB04-C660-ABF493E20D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3769" y="3429001"/>
            <a:ext cx="3495885" cy="3428999"/>
          </a:xfrm>
          <a:prstGeom prst="rect">
            <a:avLst/>
          </a:prstGeom>
        </p:spPr>
      </p:pic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2A4DBE69-E373-D48C-5433-E1A9BEBA8E8A}"/>
              </a:ext>
            </a:extLst>
          </p:cNvPr>
          <p:cNvSpPr txBox="1"/>
          <p:nvPr/>
        </p:nvSpPr>
        <p:spPr>
          <a:xfrm>
            <a:off x="4233947" y="943383"/>
            <a:ext cx="27767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←よりパイプの位置がピンポイント</a:t>
            </a:r>
            <a:endParaRPr kumimoji="1" lang="ja-JP" altLang="en-US" dirty="0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01653572-A564-363C-5A0F-885C8C02E884}"/>
              </a:ext>
            </a:extLst>
          </p:cNvPr>
          <p:cNvSpPr txBox="1"/>
          <p:nvPr/>
        </p:nvSpPr>
        <p:spPr>
          <a:xfrm>
            <a:off x="8388991" y="4398557"/>
            <a:ext cx="2315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←例の縞垂直</a:t>
            </a:r>
            <a:r>
              <a:rPr kumimoji="1" lang="en-US" altLang="ja-JP" dirty="0" err="1"/>
              <a:t>ver</a:t>
            </a:r>
            <a:endParaRPr kumimoji="1" lang="ja-JP" altLang="en-US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BC3B215-9840-F777-F4F0-7A584D132A69}"/>
              </a:ext>
            </a:extLst>
          </p:cNvPr>
          <p:cNvSpPr txBox="1"/>
          <p:nvPr/>
        </p:nvSpPr>
        <p:spPr>
          <a:xfrm>
            <a:off x="4044476" y="347087"/>
            <a:ext cx="4794637" cy="38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Tx-Rx(</a:t>
            </a:r>
            <a:r>
              <a:rPr lang="ja-JP" altLang="en-US" dirty="0"/>
              <a:t>送信：平行、受信：平行</a:t>
            </a:r>
            <a:r>
              <a:rPr lang="en-US" altLang="ja-JP" dirty="0"/>
              <a:t>)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84572844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A81E6EF3-B6C8-B9C4-4A5E-1DDD802386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65</a:t>
            </a:fld>
            <a:endParaRPr lang="ja-JP" altLang="en-US" dirty="0"/>
          </a:p>
        </p:txBody>
      </p:sp>
      <p:pic>
        <p:nvPicPr>
          <p:cNvPr id="4" name="図 3" descr="グラフ, 等高線グラフ&#10;&#10;自動的に生成された説明">
            <a:extLst>
              <a:ext uri="{FF2B5EF4-FFF2-40B4-BE49-F238E27FC236}">
                <a16:creationId xmlns:a16="http://schemas.microsoft.com/office/drawing/2014/main" id="{27558C41-CE9C-033F-FEA9-0D53A795ED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492214" cy="3299494"/>
          </a:xfrm>
          <a:prstGeom prst="rect">
            <a:avLst/>
          </a:prstGeom>
        </p:spPr>
      </p:pic>
      <p:pic>
        <p:nvPicPr>
          <p:cNvPr id="6" name="図 5" descr="グラフ&#10;&#10;自動的に生成された説明">
            <a:extLst>
              <a:ext uri="{FF2B5EF4-FFF2-40B4-BE49-F238E27FC236}">
                <a16:creationId xmlns:a16="http://schemas.microsoft.com/office/drawing/2014/main" id="{E5463D6D-C938-520A-A026-28303090B1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9993" y="-14519"/>
            <a:ext cx="3652007" cy="3443519"/>
          </a:xfrm>
          <a:prstGeom prst="rect">
            <a:avLst/>
          </a:prstGeom>
        </p:spPr>
      </p:pic>
      <p:pic>
        <p:nvPicPr>
          <p:cNvPr id="8" name="図 7" descr="グラフ, 等高線グラフ&#10;&#10;自動的に生成された説明">
            <a:extLst>
              <a:ext uri="{FF2B5EF4-FFF2-40B4-BE49-F238E27FC236}">
                <a16:creationId xmlns:a16="http://schemas.microsoft.com/office/drawing/2014/main" id="{6A28E997-AD78-AE39-4995-4020640188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74917"/>
            <a:ext cx="3492214" cy="3383083"/>
          </a:xfrm>
          <a:prstGeom prst="rect">
            <a:avLst/>
          </a:prstGeom>
        </p:spPr>
      </p:pic>
      <p:pic>
        <p:nvPicPr>
          <p:cNvPr id="10" name="図 9" descr="グラフ, 等高線グラフ&#10;&#10;自動的に生成された説明">
            <a:extLst>
              <a:ext uri="{FF2B5EF4-FFF2-40B4-BE49-F238E27FC236}">
                <a16:creationId xmlns:a16="http://schemas.microsoft.com/office/drawing/2014/main" id="{1F1C3C83-BF61-59CE-EC8B-732706717B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8112" y="3443519"/>
            <a:ext cx="3524626" cy="3414481"/>
          </a:xfrm>
          <a:prstGeom prst="rect">
            <a:avLst/>
          </a:prstGeom>
        </p:spPr>
      </p:pic>
      <p:pic>
        <p:nvPicPr>
          <p:cNvPr id="12" name="図 11" descr="グラフ, 等高線グラフ&#10;&#10;自動的に生成された説明">
            <a:extLst>
              <a:ext uri="{FF2B5EF4-FFF2-40B4-BE49-F238E27FC236}">
                <a16:creationId xmlns:a16="http://schemas.microsoft.com/office/drawing/2014/main" id="{1947F9BA-C5DF-9E0A-E705-4BFE4B76A60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3404217"/>
            <a:ext cx="3581400" cy="3469481"/>
          </a:xfrm>
          <a:prstGeom prst="rect">
            <a:avLst/>
          </a:prstGeom>
        </p:spPr>
      </p:pic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6843F1E1-2DEC-7911-9F0C-F61DD92214CC}"/>
              </a:ext>
            </a:extLst>
          </p:cNvPr>
          <p:cNvSpPr txBox="1"/>
          <p:nvPr/>
        </p:nvSpPr>
        <p:spPr>
          <a:xfrm>
            <a:off x="3959606" y="1280415"/>
            <a:ext cx="2684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←少し広がる</a:t>
            </a:r>
            <a:endParaRPr kumimoji="1" lang="en-US" altLang="ja-JP" dirty="0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209BC41D-9DEB-9DB7-1141-7F0F597F0652}"/>
              </a:ext>
            </a:extLst>
          </p:cNvPr>
          <p:cNvSpPr txBox="1"/>
          <p:nvPr/>
        </p:nvSpPr>
        <p:spPr>
          <a:xfrm>
            <a:off x="3959606" y="2785037"/>
            <a:ext cx="2491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左下、下図：要確認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4B7D7F07-C6EE-BB7C-42AE-AE2BD9F3D858}"/>
              </a:ext>
            </a:extLst>
          </p:cNvPr>
          <p:cNvSpPr txBox="1"/>
          <p:nvPr/>
        </p:nvSpPr>
        <p:spPr>
          <a:xfrm>
            <a:off x="3905151" y="330240"/>
            <a:ext cx="4794637" cy="38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Tx-Rx(</a:t>
            </a:r>
            <a:r>
              <a:rPr lang="ja-JP" altLang="en-US" dirty="0"/>
              <a:t>送信：垂直、受信：平行</a:t>
            </a:r>
            <a:r>
              <a:rPr lang="en-US" altLang="ja-JP" dirty="0"/>
              <a:t>)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4372170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7B739C6C-5CF2-50C1-CEA8-4A03A9FDF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66</a:t>
            </a:fld>
            <a:endParaRPr lang="ja-JP" altLang="en-US" dirty="0"/>
          </a:p>
        </p:txBody>
      </p:sp>
      <p:pic>
        <p:nvPicPr>
          <p:cNvPr id="4" name="図 3" descr="グラフ, 等高線グラフ&#10;&#10;自動的に生成された説明">
            <a:extLst>
              <a:ext uri="{FF2B5EF4-FFF2-40B4-BE49-F238E27FC236}">
                <a16:creationId xmlns:a16="http://schemas.microsoft.com/office/drawing/2014/main" id="{22533463-F547-5ED6-7975-CF32452AD1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3787124" cy="3330429"/>
          </a:xfrm>
          <a:prstGeom prst="rect">
            <a:avLst/>
          </a:prstGeom>
        </p:spPr>
      </p:pic>
      <p:pic>
        <p:nvPicPr>
          <p:cNvPr id="6" name="図 5" descr="グラフ, 等高線グラフ&#10;&#10;自動的に生成された説明">
            <a:extLst>
              <a:ext uri="{FF2B5EF4-FFF2-40B4-BE49-F238E27FC236}">
                <a16:creationId xmlns:a16="http://schemas.microsoft.com/office/drawing/2014/main" id="{32D1D2AD-AF63-2150-3B27-F5D38202DF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27572"/>
            <a:ext cx="3806824" cy="3330429"/>
          </a:xfrm>
          <a:prstGeom prst="rect">
            <a:avLst/>
          </a:prstGeom>
        </p:spPr>
      </p:pic>
      <p:pic>
        <p:nvPicPr>
          <p:cNvPr id="8" name="図 7" descr="グラフ&#10;&#10;自動的に生成された説明">
            <a:extLst>
              <a:ext uri="{FF2B5EF4-FFF2-40B4-BE49-F238E27FC236}">
                <a16:creationId xmlns:a16="http://schemas.microsoft.com/office/drawing/2014/main" id="{3060A490-1CEB-A071-33A8-2041F3C9E2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5888" y="1"/>
            <a:ext cx="3876111" cy="3391046"/>
          </a:xfrm>
          <a:prstGeom prst="rect">
            <a:avLst/>
          </a:prstGeom>
        </p:spPr>
      </p:pic>
      <p:pic>
        <p:nvPicPr>
          <p:cNvPr id="10" name="図 9" descr="グラフ, 等高線グラフ&#10;&#10;自動的に生成された説明">
            <a:extLst>
              <a:ext uri="{FF2B5EF4-FFF2-40B4-BE49-F238E27FC236}">
                <a16:creationId xmlns:a16="http://schemas.microsoft.com/office/drawing/2014/main" id="{1388988C-56A4-5D7C-0439-F956B25550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5175" y="3527570"/>
            <a:ext cx="3806824" cy="3330430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BE27B576-D583-A1E2-BE0F-E3A27CEB2BFC}"/>
              </a:ext>
            </a:extLst>
          </p:cNvPr>
          <p:cNvSpPr txBox="1"/>
          <p:nvPr/>
        </p:nvSpPr>
        <p:spPr>
          <a:xfrm>
            <a:off x="4446166" y="4351585"/>
            <a:ext cx="40267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dirty="0"/>
              <a:t>例の縞が見えない→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BB550EC0-ABF8-A33F-732D-A61327ABF87D}"/>
              </a:ext>
            </a:extLst>
          </p:cNvPr>
          <p:cNvSpPr txBox="1"/>
          <p:nvPr/>
        </p:nvSpPr>
        <p:spPr>
          <a:xfrm>
            <a:off x="4319309" y="387327"/>
            <a:ext cx="4794637" cy="38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Tx-Rx(</a:t>
            </a:r>
            <a:r>
              <a:rPr lang="ja-JP" altLang="en-US" dirty="0"/>
              <a:t>送信：平行、受信：垂直</a:t>
            </a:r>
            <a:r>
              <a:rPr lang="en-US" altLang="ja-JP" dirty="0"/>
              <a:t>)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73189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441F5D89-2124-8B04-693F-B816FDA22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67</a:t>
            </a:fld>
            <a:endParaRPr lang="ja-JP" altLang="en-US" dirty="0"/>
          </a:p>
        </p:txBody>
      </p:sp>
      <p:pic>
        <p:nvPicPr>
          <p:cNvPr id="10" name="図 9" descr="グラフ, ヒストグラム&#10;&#10;自動的に生成された説明">
            <a:extLst>
              <a:ext uri="{FF2B5EF4-FFF2-40B4-BE49-F238E27FC236}">
                <a16:creationId xmlns:a16="http://schemas.microsoft.com/office/drawing/2014/main" id="{7882F164-D655-420E-D6DF-5AD9CF2917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001549" cy="3001162"/>
          </a:xfrm>
          <a:prstGeom prst="rect">
            <a:avLst/>
          </a:prstGeom>
        </p:spPr>
      </p:pic>
      <p:pic>
        <p:nvPicPr>
          <p:cNvPr id="12" name="図 11" descr="グラフィカル ユーザー インターフェイス, アプリケーション&#10;&#10;自動的に生成された説明">
            <a:extLst>
              <a:ext uri="{FF2B5EF4-FFF2-40B4-BE49-F238E27FC236}">
                <a16:creationId xmlns:a16="http://schemas.microsoft.com/office/drawing/2014/main" id="{C0781027-8E3C-4B03-BF88-9766483902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7798" y="1258348"/>
            <a:ext cx="7925954" cy="4148355"/>
          </a:xfrm>
          <a:prstGeom prst="rect">
            <a:avLst/>
          </a:prstGeom>
        </p:spPr>
      </p:pic>
      <p:pic>
        <p:nvPicPr>
          <p:cNvPr id="14" name="図 13" descr="グラフィカル ユーザー インターフェイス, アプリケーション&#10;&#10;自動的に生成された説明">
            <a:extLst>
              <a:ext uri="{FF2B5EF4-FFF2-40B4-BE49-F238E27FC236}">
                <a16:creationId xmlns:a16="http://schemas.microsoft.com/office/drawing/2014/main" id="{D6F4B202-E0FB-9A17-B0A8-E121E4B010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074" y="3001161"/>
            <a:ext cx="4101650" cy="3830833"/>
          </a:xfrm>
          <a:prstGeom prst="rect">
            <a:avLst/>
          </a:prstGeom>
        </p:spPr>
      </p:pic>
      <p:sp>
        <p:nvSpPr>
          <p:cNvPr id="15" name="楕円 14">
            <a:extLst>
              <a:ext uri="{FF2B5EF4-FFF2-40B4-BE49-F238E27FC236}">
                <a16:creationId xmlns:a16="http://schemas.microsoft.com/office/drawing/2014/main" id="{61EAA538-B511-D498-26F6-06F87508F2A2}"/>
              </a:ext>
            </a:extLst>
          </p:cNvPr>
          <p:cNvSpPr/>
          <p:nvPr/>
        </p:nvSpPr>
        <p:spPr>
          <a:xfrm>
            <a:off x="2550252" y="5199899"/>
            <a:ext cx="788565" cy="1088064"/>
          </a:xfrm>
          <a:prstGeom prst="ellipse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7" name="図 16">
            <a:extLst>
              <a:ext uri="{FF2B5EF4-FFF2-40B4-BE49-F238E27FC236}">
                <a16:creationId xmlns:a16="http://schemas.microsoft.com/office/drawing/2014/main" id="{B0FE65DB-9283-5F1B-2649-F15D84E489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5757" y="2463810"/>
            <a:ext cx="581311" cy="776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77214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09197178-B1BD-F5DC-729F-1AEAC3583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68</a:t>
            </a:fld>
            <a:endParaRPr lang="ja-JP" altLang="en-US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4B82DCA0-B368-FD73-E26F-CDD0692A76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913187"/>
            <a:ext cx="3658111" cy="914528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716EE2A0-6108-8C01-409E-F9844046FD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905" y="359817"/>
            <a:ext cx="5334462" cy="3999323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FAB6C96B-5996-C43F-579E-53DA41DDE50A}"/>
              </a:ext>
            </a:extLst>
          </p:cNvPr>
          <p:cNvSpPr txBox="1"/>
          <p:nvPr/>
        </p:nvSpPr>
        <p:spPr>
          <a:xfrm>
            <a:off x="6096000" y="726621"/>
            <a:ext cx="50074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・白い領域内での</a:t>
            </a:r>
            <a:r>
              <a:rPr lang="ja-JP" altLang="en-US" dirty="0"/>
              <a:t>領域平均</a:t>
            </a:r>
            <a:endParaRPr lang="en-US" altLang="ja-JP" dirty="0"/>
          </a:p>
          <a:p>
            <a:r>
              <a:rPr kumimoji="1" lang="ja-JP" altLang="en-US" dirty="0"/>
              <a:t>・黒い領域内での領域平均</a:t>
            </a:r>
            <a:endParaRPr kumimoji="1" lang="en-US" altLang="ja-JP" dirty="0"/>
          </a:p>
          <a:p>
            <a:r>
              <a:rPr lang="ja-JP" altLang="en-US" dirty="0"/>
              <a:t>→複素内積をとって類似度を比較</a:t>
            </a:r>
            <a:endParaRPr kumimoji="1" lang="ja-JP" altLang="en-US" dirty="0"/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96D191D4-710B-EF6F-4C51-284A7F5145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8875" y="3673928"/>
            <a:ext cx="4743450" cy="495300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C71E39C8-4AFC-4ABD-51BA-45D64061E20D}"/>
              </a:ext>
            </a:extLst>
          </p:cNvPr>
          <p:cNvSpPr txBox="1"/>
          <p:nvPr/>
        </p:nvSpPr>
        <p:spPr>
          <a:xfrm>
            <a:off x="6238875" y="3109623"/>
            <a:ext cx="4864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これを測定領域について導出したものが下式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7EC917AA-32C1-F02C-FF00-781EBFF25961}"/>
              </a:ext>
            </a:extLst>
          </p:cNvPr>
          <p:cNvSpPr txBox="1"/>
          <p:nvPr/>
        </p:nvSpPr>
        <p:spPr>
          <a:xfrm>
            <a:off x="5440367" y="4741317"/>
            <a:ext cx="6955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が極大になる        に目標物があると考えられる</a:t>
            </a:r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9445F6FC-05E2-54CB-C3AB-88A020EDA06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34" t="37501" r="78271" b="23217"/>
          <a:stretch/>
        </p:blipFill>
        <p:spPr>
          <a:xfrm>
            <a:off x="4833257" y="4751421"/>
            <a:ext cx="702129" cy="359228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8A7698EA-5F6F-AD77-D2C5-8663BCDD6B8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9060" t="21974" r="21691" b="30776"/>
          <a:stretch/>
        </p:blipFill>
        <p:spPr>
          <a:xfrm>
            <a:off x="6939642" y="4751421"/>
            <a:ext cx="465365" cy="287428"/>
          </a:xfrm>
          <a:prstGeom prst="rect">
            <a:avLst/>
          </a:prstGeom>
        </p:spPr>
      </p:pic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D805E09D-AFB8-0C00-AABD-26DC7A9E55D5}"/>
              </a:ext>
            </a:extLst>
          </p:cNvPr>
          <p:cNvSpPr txBox="1"/>
          <p:nvPr/>
        </p:nvSpPr>
        <p:spPr>
          <a:xfrm>
            <a:off x="5535386" y="5682738"/>
            <a:ext cx="56951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200" dirty="0"/>
              <a:t>[</a:t>
            </a:r>
            <a:r>
              <a:rPr kumimoji="1" lang="ja-JP" altLang="en-US" sz="1200" dirty="0"/>
              <a:t>出展</a:t>
            </a:r>
            <a:r>
              <a:rPr kumimoji="1" lang="en-US" altLang="ja-JP" sz="1200" dirty="0"/>
              <a:t>:https://ieeexplore.ieee.org/stamp/</a:t>
            </a:r>
            <a:r>
              <a:rPr kumimoji="1" lang="en-US" altLang="ja-JP" sz="1200" dirty="0" err="1"/>
              <a:t>stamp.jsp?tp</a:t>
            </a:r>
            <a:r>
              <a:rPr kumimoji="1" lang="en-US" altLang="ja-JP" sz="1200" dirty="0"/>
              <a:t>=&amp;</a:t>
            </a:r>
            <a:r>
              <a:rPr kumimoji="1" lang="en-US" altLang="ja-JP" sz="1200" dirty="0" err="1"/>
              <a:t>arnumber</a:t>
            </a:r>
            <a:r>
              <a:rPr kumimoji="1" lang="en-US" altLang="ja-JP" sz="1200" dirty="0"/>
              <a:t>=9810860]</a:t>
            </a:r>
            <a:endParaRPr kumimoji="1" lang="ja-JP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38292057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30F95A6D-E858-B73E-6769-56F07F706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69</a:t>
            </a:fld>
            <a:endParaRPr lang="ja-JP" altLang="en-US" dirty="0"/>
          </a:p>
        </p:txBody>
      </p:sp>
      <p:pic>
        <p:nvPicPr>
          <p:cNvPr id="4" name="図 3" descr="グラフ&#10;&#10;自動的に生成された説明">
            <a:extLst>
              <a:ext uri="{FF2B5EF4-FFF2-40B4-BE49-F238E27FC236}">
                <a16:creationId xmlns:a16="http://schemas.microsoft.com/office/drawing/2014/main" id="{28A20768-51D6-A06D-5D4A-0A41ECE22C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630" y="1487723"/>
            <a:ext cx="5333333" cy="4000000"/>
          </a:xfrm>
          <a:prstGeom prst="rect">
            <a:avLst/>
          </a:prstGeom>
        </p:spPr>
      </p:pic>
      <p:pic>
        <p:nvPicPr>
          <p:cNvPr id="6" name="図 5" descr="グラフ, ヒストグラム&#10;&#10;自動的に生成された説明">
            <a:extLst>
              <a:ext uri="{FF2B5EF4-FFF2-40B4-BE49-F238E27FC236}">
                <a16:creationId xmlns:a16="http://schemas.microsoft.com/office/drawing/2014/main" id="{F7256B4B-AE8E-E543-DA41-9F6F53EF17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563224"/>
            <a:ext cx="5333333" cy="4000000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3DD9FDFC-EB1E-EBEF-E6C2-170B825CCC57}"/>
              </a:ext>
            </a:extLst>
          </p:cNvPr>
          <p:cNvSpPr txBox="1"/>
          <p:nvPr/>
        </p:nvSpPr>
        <p:spPr>
          <a:xfrm>
            <a:off x="1615763" y="1303057"/>
            <a:ext cx="28354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長方形モデル</a:t>
            </a:r>
            <a:r>
              <a:rPr kumimoji="1" lang="en-US" altLang="ja-JP" dirty="0"/>
              <a:t>:</a:t>
            </a:r>
            <a:r>
              <a:rPr kumimoji="1" lang="ja-JP" altLang="en-US" dirty="0"/>
              <a:t>直径と同じ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C96B31ED-8F65-AC76-6E2D-E22953AF5FD7}"/>
              </a:ext>
            </a:extLst>
          </p:cNvPr>
          <p:cNvSpPr txBox="1"/>
          <p:nvPr/>
        </p:nvSpPr>
        <p:spPr>
          <a:xfrm>
            <a:off x="7098483" y="1378558"/>
            <a:ext cx="3580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長方形モデル</a:t>
            </a:r>
            <a:r>
              <a:rPr kumimoji="1" lang="en-US" altLang="ja-JP" dirty="0"/>
              <a:t>:</a:t>
            </a:r>
            <a:r>
              <a:rPr lang="ja-JP" altLang="en-US" dirty="0"/>
              <a:t>直径より広い</a:t>
            </a:r>
            <a:endParaRPr kumimoji="1" lang="ja-JP" altLang="en-US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8E2B22B9-7051-D22A-8FFC-5CEE3C1ADF6D}"/>
              </a:ext>
            </a:extLst>
          </p:cNvPr>
          <p:cNvSpPr txBox="1"/>
          <p:nvPr/>
        </p:nvSpPr>
        <p:spPr>
          <a:xfrm>
            <a:off x="1023457" y="394283"/>
            <a:ext cx="3766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長方形モデルでの比較</a:t>
            </a:r>
          </a:p>
        </p:txBody>
      </p:sp>
    </p:spTree>
    <p:extLst>
      <p:ext uri="{BB962C8B-B14F-4D97-AF65-F5344CB8AC3E}">
        <p14:creationId xmlns:p14="http://schemas.microsoft.com/office/powerpoint/2010/main" val="17061737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9C571C8-739F-743C-ADAC-A20824AF68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87375"/>
          </a:xfrm>
        </p:spPr>
        <p:txBody>
          <a:bodyPr>
            <a:normAutofit/>
          </a:bodyPr>
          <a:lstStyle/>
          <a:p>
            <a:r>
              <a:rPr lang="ja-JP" altLang="en-US" sz="2800" dirty="0"/>
              <a:t>シミュレーション</a:t>
            </a:r>
            <a:endParaRPr kumimoji="1" lang="ja-JP" altLang="en-US" sz="2800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7D7952A3-440B-43D8-407F-D3BD722E9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7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2E98D455-57C9-0953-97E1-C4D1C42A36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3324" y="2600325"/>
            <a:ext cx="3800475" cy="3800475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EBD2A9EC-5BC5-165E-2BDC-4971B2DB7D5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38" t="34584" r="25937" b="17360"/>
          <a:stretch/>
        </p:blipFill>
        <p:spPr>
          <a:xfrm>
            <a:off x="0" y="952500"/>
            <a:ext cx="3733800" cy="3295651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BDD382F8-9476-7A4D-3357-E328317B38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063" y="4064722"/>
            <a:ext cx="1633538" cy="1541607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C583E1C2-2115-34AF-DF8D-C700ACE607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7637" y="2590604"/>
            <a:ext cx="3810196" cy="3810196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4FCD7953-ACC6-4FC4-1D5D-3253CC4BE667}"/>
              </a:ext>
            </a:extLst>
          </p:cNvPr>
          <p:cNvSpPr txBox="1"/>
          <p:nvPr/>
        </p:nvSpPr>
        <p:spPr>
          <a:xfrm>
            <a:off x="4724400" y="1047750"/>
            <a:ext cx="50101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・パイプに垂直に</a:t>
            </a:r>
            <a:r>
              <a:rPr kumimoji="1" lang="en-US" altLang="ja-JP" dirty="0"/>
              <a:t>x</a:t>
            </a:r>
            <a:r>
              <a:rPr kumimoji="1" lang="ja-JP" altLang="en-US" dirty="0"/>
              <a:t>軸、平行に</a:t>
            </a:r>
            <a:r>
              <a:rPr kumimoji="1" lang="en-US" altLang="ja-JP" dirty="0"/>
              <a:t>y</a:t>
            </a:r>
            <a:r>
              <a:rPr kumimoji="1" lang="ja-JP" altLang="en-US" dirty="0"/>
              <a:t>軸</a:t>
            </a:r>
            <a:endParaRPr kumimoji="1" lang="en-US" altLang="ja-JP" dirty="0"/>
          </a:p>
          <a:p>
            <a:r>
              <a:rPr lang="ja-JP" altLang="en-US" dirty="0"/>
              <a:t>・高さが</a:t>
            </a:r>
            <a:r>
              <a:rPr lang="en-US" altLang="ja-JP" dirty="0"/>
              <a:t>z</a:t>
            </a:r>
            <a:r>
              <a:rPr lang="ja-JP" altLang="en-US" dirty="0"/>
              <a:t>軸</a:t>
            </a:r>
            <a:endParaRPr lang="en-US" altLang="ja-JP" dirty="0"/>
          </a:p>
          <a:p>
            <a:endParaRPr kumimoji="1" lang="en-US" altLang="ja-JP" dirty="0"/>
          </a:p>
          <a:p>
            <a:r>
              <a:rPr lang="ja-JP" altLang="en-US" dirty="0"/>
              <a:t>・いくつか異なる周波数について見る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7234476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0115DBBF-E9A8-1CBD-592C-2C086C78B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70</a:t>
            </a:fld>
            <a:endParaRPr lang="ja-JP" altLang="en-US" dirty="0"/>
          </a:p>
        </p:txBody>
      </p:sp>
      <p:pic>
        <p:nvPicPr>
          <p:cNvPr id="4" name="図 3" descr="グラフィカル ユーザー インターフェイス, アプリケーション&#10;&#10;自動的に生成された説明">
            <a:extLst>
              <a:ext uri="{FF2B5EF4-FFF2-40B4-BE49-F238E27FC236}">
                <a16:creationId xmlns:a16="http://schemas.microsoft.com/office/drawing/2014/main" id="{F931DB3B-D1AB-7DC0-1E57-52AB0F08D1B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82" r="40206"/>
          <a:stretch/>
        </p:blipFill>
        <p:spPr>
          <a:xfrm>
            <a:off x="410362" y="1201633"/>
            <a:ext cx="4009735" cy="5519842"/>
          </a:xfrm>
          <a:prstGeom prst="rect">
            <a:avLst/>
          </a:prstGeom>
        </p:spPr>
      </p:pic>
      <p:pic>
        <p:nvPicPr>
          <p:cNvPr id="6" name="図 5" descr="グラフィカル ユーザー インターフェイス, アプリケーション&#10;&#10;自動的に生成された説明">
            <a:extLst>
              <a:ext uri="{FF2B5EF4-FFF2-40B4-BE49-F238E27FC236}">
                <a16:creationId xmlns:a16="http://schemas.microsoft.com/office/drawing/2014/main" id="{B343700A-E551-839E-D1BE-A635547C271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82" r="39450"/>
          <a:stretch/>
        </p:blipFill>
        <p:spPr>
          <a:xfrm>
            <a:off x="4605556" y="1201632"/>
            <a:ext cx="4092179" cy="5519843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74776C7-A3C6-998E-AFBF-4BCE8B6D5E02}"/>
              </a:ext>
            </a:extLst>
          </p:cNvPr>
          <p:cNvSpPr txBox="1"/>
          <p:nvPr/>
        </p:nvSpPr>
        <p:spPr>
          <a:xfrm>
            <a:off x="876394" y="45421"/>
            <a:ext cx="4794637" cy="38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Tx-Rx(</a:t>
            </a:r>
            <a:r>
              <a:rPr lang="ja-JP" altLang="en-US" dirty="0"/>
              <a:t>送信：垂直、受信：垂直</a:t>
            </a:r>
            <a:r>
              <a:rPr lang="en-US" altLang="ja-JP" dirty="0"/>
              <a:t>)</a:t>
            </a:r>
            <a:endParaRPr kumimoji="1" lang="ja-JP" altLang="en-US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31D3D43A-3D34-4E24-7516-960A6C9B4A9D}"/>
              </a:ext>
            </a:extLst>
          </p:cNvPr>
          <p:cNvSpPr txBox="1"/>
          <p:nvPr/>
        </p:nvSpPr>
        <p:spPr>
          <a:xfrm>
            <a:off x="755008" y="688685"/>
            <a:ext cx="28354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長方形モデル</a:t>
            </a:r>
            <a:r>
              <a:rPr kumimoji="1" lang="en-US" altLang="ja-JP" dirty="0"/>
              <a:t>:</a:t>
            </a:r>
            <a:r>
              <a:rPr kumimoji="1" lang="ja-JP" altLang="en-US" dirty="0"/>
              <a:t>直径と同じ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E3587A0B-AECC-1E11-2C4B-7E5390866D12}"/>
              </a:ext>
            </a:extLst>
          </p:cNvPr>
          <p:cNvSpPr txBox="1"/>
          <p:nvPr/>
        </p:nvSpPr>
        <p:spPr>
          <a:xfrm>
            <a:off x="4833456" y="765584"/>
            <a:ext cx="3580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長方形モデル</a:t>
            </a:r>
            <a:r>
              <a:rPr kumimoji="1" lang="en-US" altLang="ja-JP" dirty="0"/>
              <a:t>:</a:t>
            </a:r>
            <a:r>
              <a:rPr lang="ja-JP" altLang="en-US" dirty="0"/>
              <a:t>直径より広い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796520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C3BE2BD3-5BAB-4D25-0AC0-60FDAD30D2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71</a:t>
            </a:fld>
            <a:endParaRPr lang="ja-JP" altLang="en-US" dirty="0"/>
          </a:p>
        </p:txBody>
      </p:sp>
      <p:pic>
        <p:nvPicPr>
          <p:cNvPr id="6" name="図 5" descr="グラフィカル ユーザー インターフェイス&#10;&#10;自動的に生成された説明">
            <a:extLst>
              <a:ext uri="{FF2B5EF4-FFF2-40B4-BE49-F238E27FC236}">
                <a16:creationId xmlns:a16="http://schemas.microsoft.com/office/drawing/2014/main" id="{E7F82737-68A2-A330-F626-698C76A4CD3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2" r="10637"/>
          <a:stretch/>
        </p:blipFill>
        <p:spPr>
          <a:xfrm>
            <a:off x="5398123" y="1020223"/>
            <a:ext cx="5067743" cy="4083513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51552F49-5F6B-FFA2-2404-956F343EC812}"/>
              </a:ext>
            </a:extLst>
          </p:cNvPr>
          <p:cNvSpPr txBox="1"/>
          <p:nvPr/>
        </p:nvSpPr>
        <p:spPr>
          <a:xfrm>
            <a:off x="876394" y="45421"/>
            <a:ext cx="4794637" cy="38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Tx-Rx(</a:t>
            </a:r>
            <a:r>
              <a:rPr lang="ja-JP" altLang="en-US" dirty="0"/>
              <a:t>送信：平行、受信：平行</a:t>
            </a:r>
            <a:r>
              <a:rPr lang="en-US" altLang="ja-JP" dirty="0"/>
              <a:t>)</a:t>
            </a:r>
            <a:endParaRPr kumimoji="1" lang="ja-JP" altLang="en-US" dirty="0"/>
          </a:p>
        </p:txBody>
      </p:sp>
      <p:pic>
        <p:nvPicPr>
          <p:cNvPr id="13" name="図 12" descr="グラフィカル ユーザー インターフェイス&#10;&#10;中程度の精度で自動的に生成された説明">
            <a:extLst>
              <a:ext uri="{FF2B5EF4-FFF2-40B4-BE49-F238E27FC236}">
                <a16:creationId xmlns:a16="http://schemas.microsoft.com/office/drawing/2014/main" id="{2AE3AAEF-904E-BD4C-93DA-BF12207AF78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51" r="37257"/>
          <a:stretch/>
        </p:blipFill>
        <p:spPr>
          <a:xfrm>
            <a:off x="987513" y="1020223"/>
            <a:ext cx="2487571" cy="4083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22289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DE43A38A-A245-F035-4085-7503579FF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767" y="6335626"/>
            <a:ext cx="2743200" cy="365125"/>
          </a:xfrm>
        </p:spPr>
        <p:txBody>
          <a:bodyPr/>
          <a:lstStyle/>
          <a:p>
            <a:fld id="{AB492E1D-532B-4343-855D-235CD69FFFAA}" type="slidenum">
              <a:rPr lang="ja-JP" altLang="en-US" smtClean="0"/>
              <a:pPr/>
              <a:t>72</a:t>
            </a:fld>
            <a:endParaRPr lang="ja-JP" altLang="en-US" dirty="0"/>
          </a:p>
        </p:txBody>
      </p:sp>
      <p:pic>
        <p:nvPicPr>
          <p:cNvPr id="4" name="図 3" descr="グラフィカル ユーザー インターフェイス が含まれている画像&#10;&#10;自動的に生成された説明">
            <a:extLst>
              <a:ext uri="{FF2B5EF4-FFF2-40B4-BE49-F238E27FC236}">
                <a16:creationId xmlns:a16="http://schemas.microsoft.com/office/drawing/2014/main" id="{3F8CF395-EB91-F0A5-B19F-459C172795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81" r="39795"/>
          <a:stretch/>
        </p:blipFill>
        <p:spPr>
          <a:xfrm>
            <a:off x="293615" y="1080082"/>
            <a:ext cx="3450883" cy="4697835"/>
          </a:xfrm>
          <a:prstGeom prst="rect">
            <a:avLst/>
          </a:prstGeom>
        </p:spPr>
      </p:pic>
      <p:pic>
        <p:nvPicPr>
          <p:cNvPr id="6" name="図 5" descr="グラフィカル ユーザー インターフェイス&#10;&#10;中程度の精度で自動的に生成された説明">
            <a:extLst>
              <a:ext uri="{FF2B5EF4-FFF2-40B4-BE49-F238E27FC236}">
                <a16:creationId xmlns:a16="http://schemas.microsoft.com/office/drawing/2014/main" id="{3D795DF9-DDE6-115C-746A-7B5AD2A8FDF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2" r="12821"/>
          <a:stretch/>
        </p:blipFill>
        <p:spPr>
          <a:xfrm>
            <a:off x="3654158" y="1175485"/>
            <a:ext cx="6685425" cy="4042468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5A840A08-4963-1FCA-BDC4-1619FDB1C52F}"/>
              </a:ext>
            </a:extLst>
          </p:cNvPr>
          <p:cNvSpPr txBox="1"/>
          <p:nvPr/>
        </p:nvSpPr>
        <p:spPr>
          <a:xfrm>
            <a:off x="884783" y="78977"/>
            <a:ext cx="4794637" cy="38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Tx-Rx(</a:t>
            </a:r>
            <a:r>
              <a:rPr lang="ja-JP" altLang="en-US" dirty="0"/>
              <a:t>送信：垂直、受信：平行</a:t>
            </a:r>
            <a:r>
              <a:rPr lang="en-US" altLang="ja-JP" dirty="0"/>
              <a:t>)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6830072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87D41883-0A7D-4F42-6710-299297E6BD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73</a:t>
            </a:fld>
            <a:endParaRPr lang="ja-JP" altLang="en-US" dirty="0"/>
          </a:p>
        </p:txBody>
      </p:sp>
      <p:pic>
        <p:nvPicPr>
          <p:cNvPr id="4" name="図 3" descr="グラフィカル ユーザー インターフェイス&#10;&#10;自動的に生成された説明">
            <a:extLst>
              <a:ext uri="{FF2B5EF4-FFF2-40B4-BE49-F238E27FC236}">
                <a16:creationId xmlns:a16="http://schemas.microsoft.com/office/drawing/2014/main" id="{A92ED049-6775-3131-0675-7CA03D2EB62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01" r="40550"/>
          <a:stretch/>
        </p:blipFill>
        <p:spPr>
          <a:xfrm>
            <a:off x="309694" y="956606"/>
            <a:ext cx="3419061" cy="4689185"/>
          </a:xfrm>
          <a:prstGeom prst="rect">
            <a:avLst/>
          </a:prstGeom>
        </p:spPr>
      </p:pic>
      <p:pic>
        <p:nvPicPr>
          <p:cNvPr id="6" name="図 5" descr="グラフィカル ユーザー インターフェイス&#10;&#10;自動的に生成された説明">
            <a:extLst>
              <a:ext uri="{FF2B5EF4-FFF2-40B4-BE49-F238E27FC236}">
                <a16:creationId xmlns:a16="http://schemas.microsoft.com/office/drawing/2014/main" id="{5A3EB6D6-09BE-B5E4-241E-E306A1D289B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77" r="40206"/>
          <a:stretch/>
        </p:blipFill>
        <p:spPr>
          <a:xfrm>
            <a:off x="5595457" y="956606"/>
            <a:ext cx="3419061" cy="4823932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4D8ACDE4-13D2-3D4C-C993-7BE66F8220D4}"/>
              </a:ext>
            </a:extLst>
          </p:cNvPr>
          <p:cNvSpPr txBox="1"/>
          <p:nvPr/>
        </p:nvSpPr>
        <p:spPr>
          <a:xfrm>
            <a:off x="876394" y="45421"/>
            <a:ext cx="4794637" cy="38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Tx-Rx(</a:t>
            </a:r>
            <a:r>
              <a:rPr lang="ja-JP" altLang="en-US" dirty="0"/>
              <a:t>送信：平行、受信：垂直</a:t>
            </a:r>
            <a:r>
              <a:rPr lang="en-US" altLang="ja-JP" dirty="0"/>
              <a:t>)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164115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0C9D16E-7B44-74C9-8E30-72CA5F4A1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11175"/>
          </a:xfrm>
        </p:spPr>
        <p:txBody>
          <a:bodyPr>
            <a:normAutofit/>
          </a:bodyPr>
          <a:lstStyle/>
          <a:p>
            <a:r>
              <a:rPr kumimoji="1" lang="ja-JP" altLang="en-US" sz="2800" dirty="0"/>
              <a:t>シミュレーション結果</a:t>
            </a:r>
            <a:r>
              <a:rPr kumimoji="1" lang="en-US" altLang="ja-JP" sz="2800" dirty="0"/>
              <a:t>(</a:t>
            </a:r>
            <a:r>
              <a:rPr kumimoji="1" lang="ja-JP" altLang="en-US" sz="2800" dirty="0"/>
              <a:t>垂直偏波</a:t>
            </a:r>
            <a:r>
              <a:rPr kumimoji="1" lang="en-US" altLang="ja-JP" sz="2800" dirty="0"/>
              <a:t>)</a:t>
            </a:r>
            <a:endParaRPr kumimoji="1" lang="ja-JP" altLang="en-US" sz="2800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FF421E3C-9C15-C1AF-9C9C-24B231920B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8</a:t>
            </a:fld>
            <a:endParaRPr kumimoji="1" lang="ja-JP" altLang="en-US"/>
          </a:p>
        </p:txBody>
      </p:sp>
      <p:pic>
        <p:nvPicPr>
          <p:cNvPr id="56" name="図 55">
            <a:extLst>
              <a:ext uri="{FF2B5EF4-FFF2-40B4-BE49-F238E27FC236}">
                <a16:creationId xmlns:a16="http://schemas.microsoft.com/office/drawing/2014/main" id="{336C4892-296E-6268-0627-9D25D7701A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990267"/>
            <a:ext cx="3143749" cy="2095833"/>
          </a:xfrm>
          <a:prstGeom prst="rect">
            <a:avLst/>
          </a:prstGeom>
        </p:spPr>
      </p:pic>
      <p:pic>
        <p:nvPicPr>
          <p:cNvPr id="64" name="図 63">
            <a:extLst>
              <a:ext uri="{FF2B5EF4-FFF2-40B4-BE49-F238E27FC236}">
                <a16:creationId xmlns:a16="http://schemas.microsoft.com/office/drawing/2014/main" id="{9D5A31F7-31C3-B4FB-6855-7145C704E6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0464" y="941221"/>
            <a:ext cx="3143750" cy="2095834"/>
          </a:xfrm>
          <a:prstGeom prst="rect">
            <a:avLst/>
          </a:prstGeom>
        </p:spPr>
      </p:pic>
      <p:pic>
        <p:nvPicPr>
          <p:cNvPr id="66" name="図 65">
            <a:extLst>
              <a:ext uri="{FF2B5EF4-FFF2-40B4-BE49-F238E27FC236}">
                <a16:creationId xmlns:a16="http://schemas.microsoft.com/office/drawing/2014/main" id="{874D149F-C6A0-1E87-90D5-5A2E1DE2F7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7270" y="876300"/>
            <a:ext cx="3241132" cy="2160755"/>
          </a:xfrm>
          <a:prstGeom prst="rect">
            <a:avLst/>
          </a:prstGeom>
        </p:spPr>
      </p:pic>
      <p:pic>
        <p:nvPicPr>
          <p:cNvPr id="68" name="図 67">
            <a:extLst>
              <a:ext uri="{FF2B5EF4-FFF2-40B4-BE49-F238E27FC236}">
                <a16:creationId xmlns:a16="http://schemas.microsoft.com/office/drawing/2014/main" id="{8DCCA143-E9EB-8A34-4E39-7B148A3F73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429000"/>
            <a:ext cx="3143749" cy="2095833"/>
          </a:xfrm>
          <a:prstGeom prst="rect">
            <a:avLst/>
          </a:prstGeom>
        </p:spPr>
      </p:pic>
      <p:pic>
        <p:nvPicPr>
          <p:cNvPr id="70" name="図 69">
            <a:extLst>
              <a:ext uri="{FF2B5EF4-FFF2-40B4-BE49-F238E27FC236}">
                <a16:creationId xmlns:a16="http://schemas.microsoft.com/office/drawing/2014/main" id="{83D57C92-7345-6D59-9B05-9CFB9980AF8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0464" y="3429000"/>
            <a:ext cx="3241132" cy="2160755"/>
          </a:xfrm>
          <a:prstGeom prst="rect">
            <a:avLst/>
          </a:prstGeom>
        </p:spPr>
      </p:pic>
      <p:pic>
        <p:nvPicPr>
          <p:cNvPr id="72" name="図 71">
            <a:extLst>
              <a:ext uri="{FF2B5EF4-FFF2-40B4-BE49-F238E27FC236}">
                <a16:creationId xmlns:a16="http://schemas.microsoft.com/office/drawing/2014/main" id="{52088954-52BD-1A3A-D98B-9DF9C1E43AA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234" t="33333" r="26875" b="18493"/>
          <a:stretch/>
        </p:blipFill>
        <p:spPr>
          <a:xfrm>
            <a:off x="6844214" y="3305177"/>
            <a:ext cx="2576012" cy="2502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1899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C274A4F5-E8EA-418C-9DD6-264CE2BB7D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652" y="942642"/>
            <a:ext cx="3729537" cy="2486358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4364F3AA-7DF7-8C3D-7DC1-3ABAEDC1DBEF}"/>
              </a:ext>
            </a:extLst>
          </p:cNvPr>
          <p:cNvSpPr txBox="1"/>
          <p:nvPr/>
        </p:nvSpPr>
        <p:spPr>
          <a:xfrm>
            <a:off x="619125" y="495300"/>
            <a:ext cx="3829050" cy="371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深さｚ軸について</a:t>
            </a: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240FB9BF-AAC0-9B91-AA12-8E28883F47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3065" y="875659"/>
            <a:ext cx="3581148" cy="2568723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286E89B3-05E9-46AC-B584-ED0494E55D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652" y="3876342"/>
            <a:ext cx="3729537" cy="2486358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B588E185-F4EB-0668-C64B-AF96E19469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0144" y="3876342"/>
            <a:ext cx="3729538" cy="2486359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B1DED9FA-86BA-7A72-AE8F-242AD2C2D3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9222" y="1010127"/>
            <a:ext cx="3651381" cy="2434255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8A74B931-76E6-3021-EA86-18B24FBC434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2763" y="3717758"/>
            <a:ext cx="2398294" cy="2394284"/>
          </a:xfrm>
          <a:prstGeom prst="rect">
            <a:avLst/>
          </a:prstGeom>
        </p:spPr>
      </p:pic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65A68E64-A914-3059-2E6E-C135CEA1E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695409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ドキュメント" ma:contentTypeID="0x010100568211D6162C0F40B85230CB3BD07B69" ma:contentTypeVersion="2" ma:contentTypeDescription="新しいドキュメントを作成します。" ma:contentTypeScope="" ma:versionID="febaa830f16015560b4a7e2b1a8a694f">
  <xsd:schema xmlns:xsd="http://www.w3.org/2001/XMLSchema" xmlns:xs="http://www.w3.org/2001/XMLSchema" xmlns:p="http://schemas.microsoft.com/office/2006/metadata/properties" xmlns:ns3="4568da19-f08b-41ec-9ad7-5a3257166d1b" targetNamespace="http://schemas.microsoft.com/office/2006/metadata/properties" ma:root="true" ma:fieldsID="76188ba2f49b7f7a9bedc8eb30a62b67" ns3:_="">
    <xsd:import namespace="4568da19-f08b-41ec-9ad7-5a3257166d1b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568da19-f08b-41ec-9ad7-5a3257166d1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コンテンツ タイプ"/>
        <xsd:element ref="dc:title" minOccurs="0" maxOccurs="1" ma:index="4" ma:displayName="タイトル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63F7A078-5B07-45FA-A750-A258A63D4B1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7F4DBCF-3A2E-4F14-A479-BF97CC0BD23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568da19-f08b-41ec-9ad7-5a3257166d1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575ED13-FC92-4F93-B099-6E4E9C1AE893}">
  <ds:schemaRefs>
    <ds:schemaRef ds:uri="http://schemas.microsoft.com/office/2006/metadata/properties"/>
    <ds:schemaRef ds:uri="4568da19-f08b-41ec-9ad7-5a3257166d1b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purl.org/dc/terms/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2137</TotalTime>
  <Words>2256</Words>
  <Application>Microsoft Office PowerPoint</Application>
  <PresentationFormat>ワイド画面</PresentationFormat>
  <Paragraphs>374</Paragraphs>
  <Slides>73</Slides>
  <Notes>1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73</vt:i4>
      </vt:variant>
    </vt:vector>
  </HeadingPairs>
  <TitlesOfParts>
    <vt:vector size="78" baseType="lpstr">
      <vt:lpstr>Lucida Grande</vt:lpstr>
      <vt:lpstr>游ゴシック</vt:lpstr>
      <vt:lpstr>游ゴシック Light</vt:lpstr>
      <vt:lpstr>Arial</vt:lpstr>
      <vt:lpstr>Office テーマ</vt:lpstr>
      <vt:lpstr>センシング進捗</vt:lpstr>
      <vt:lpstr>今までやってきたこと</vt:lpstr>
      <vt:lpstr>改善案</vt:lpstr>
      <vt:lpstr>FDTD法(時間領域差分法)</vt:lpstr>
      <vt:lpstr>PowerPoint プレゼンテーション</vt:lpstr>
      <vt:lpstr>実際のシミュレーション</vt:lpstr>
      <vt:lpstr>シミュレーション</vt:lpstr>
      <vt:lpstr>シミュレーション結果(垂直偏波)</vt:lpstr>
      <vt:lpstr>PowerPoint プレゼンテーション</vt:lpstr>
      <vt:lpstr>シミュレーション結果(水平偏波)</vt:lpstr>
      <vt:lpstr>深さz軸について</vt:lpstr>
      <vt:lpstr>進捗状況</vt:lpstr>
      <vt:lpstr>Ansys HFSS</vt:lpstr>
      <vt:lpstr>有限要素法</vt:lpstr>
      <vt:lpstr>シミュレーション</vt:lpstr>
      <vt:lpstr>結果(S21)</vt:lpstr>
      <vt:lpstr>パッチアンテナでの測定</vt:lpstr>
      <vt:lpstr>結果</vt:lpstr>
      <vt:lpstr>結果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地表面反射除去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センシング進捗</dc:title>
  <dc:creator>高原　陽太</dc:creator>
  <cp:lastModifiedBy>高原　陽太</cp:lastModifiedBy>
  <cp:revision>15</cp:revision>
  <cp:lastPrinted>2022-11-16T03:14:44Z</cp:lastPrinted>
  <dcterms:created xsi:type="dcterms:W3CDTF">2022-09-14T00:57:17Z</dcterms:created>
  <dcterms:modified xsi:type="dcterms:W3CDTF">2022-11-16T07:18:24Z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0x010100568211D6162C0F40B85230CB3BD07B69</vt:lpwstr>
  </property>
</Properties>
</file>